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44"/>
  </p:notesMasterIdLst>
  <p:handoutMasterIdLst>
    <p:handoutMasterId r:id="rId45"/>
  </p:handoutMasterIdLst>
  <p:sldIdLst>
    <p:sldId id="281" r:id="rId5"/>
    <p:sldId id="355" r:id="rId6"/>
    <p:sldId id="353" r:id="rId7"/>
    <p:sldId id="354" r:id="rId8"/>
    <p:sldId id="391" r:id="rId9"/>
    <p:sldId id="365" r:id="rId10"/>
    <p:sldId id="362" r:id="rId11"/>
    <p:sldId id="375" r:id="rId12"/>
    <p:sldId id="392" r:id="rId13"/>
    <p:sldId id="367" r:id="rId14"/>
    <p:sldId id="377" r:id="rId15"/>
    <p:sldId id="379" r:id="rId16"/>
    <p:sldId id="380" r:id="rId17"/>
    <p:sldId id="366" r:id="rId18"/>
    <p:sldId id="368" r:id="rId19"/>
    <p:sldId id="369" r:id="rId20"/>
    <p:sldId id="370" r:id="rId21"/>
    <p:sldId id="382" r:id="rId22"/>
    <p:sldId id="371" r:id="rId23"/>
    <p:sldId id="372" r:id="rId24"/>
    <p:sldId id="373" r:id="rId25"/>
    <p:sldId id="381" r:id="rId26"/>
    <p:sldId id="376" r:id="rId27"/>
    <p:sldId id="351" r:id="rId28"/>
    <p:sldId id="383" r:id="rId29"/>
    <p:sldId id="390" r:id="rId30"/>
    <p:sldId id="388" r:id="rId31"/>
    <p:sldId id="384" r:id="rId32"/>
    <p:sldId id="385" r:id="rId33"/>
    <p:sldId id="387" r:id="rId34"/>
    <p:sldId id="386" r:id="rId35"/>
    <p:sldId id="393" r:id="rId36"/>
    <p:sldId id="389" r:id="rId37"/>
    <p:sldId id="360" r:id="rId38"/>
    <p:sldId id="272" r:id="rId39"/>
    <p:sldId id="284" r:id="rId40"/>
    <p:sldId id="357" r:id="rId41"/>
    <p:sldId id="358" r:id="rId42"/>
    <p:sldId id="35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7" autoAdjust="0"/>
    <p:restoredTop sz="94660"/>
  </p:normalViewPr>
  <p:slideViewPr>
    <p:cSldViewPr snapToGrid="0">
      <p:cViewPr varScale="1">
        <p:scale>
          <a:sx n="82" d="100"/>
          <a:sy n="82" d="100"/>
        </p:scale>
        <p:origin x="490" y="77"/>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1655BF-E36F-4BF1-B366-0B5D3EA743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5869617-313D-435A-A10F-88C69E5578BC}">
      <dgm:prSet/>
      <dgm:spPr/>
      <dgm:t>
        <a:bodyPr/>
        <a:lstStyle/>
        <a:p>
          <a:pPr>
            <a:lnSpc>
              <a:spcPct val="100000"/>
            </a:lnSpc>
          </a:pPr>
          <a:r>
            <a:rPr lang="en-US" dirty="0"/>
            <a:t>It gives a short definition of each expression, but many of them have been interpreted in different ways by different thinkers. Expanding the entries to briefly indicate key philosophical interpretations would help student develop a critical understanding of concepts.</a:t>
          </a:r>
        </a:p>
      </dgm:t>
    </dgm:pt>
    <dgm:pt modelId="{BACDD32D-A892-4B4F-9F3E-E431B742E13A}" type="parTrans" cxnId="{C3018D5C-3632-4687-9939-9888E5693146}">
      <dgm:prSet/>
      <dgm:spPr/>
      <dgm:t>
        <a:bodyPr/>
        <a:lstStyle/>
        <a:p>
          <a:endParaRPr lang="en-US"/>
        </a:p>
      </dgm:t>
    </dgm:pt>
    <dgm:pt modelId="{6F8C06F0-F15C-4B90-8EC4-C8BEA14558AA}" type="sibTrans" cxnId="{C3018D5C-3632-4687-9939-9888E5693146}">
      <dgm:prSet/>
      <dgm:spPr/>
      <dgm:t>
        <a:bodyPr/>
        <a:lstStyle/>
        <a:p>
          <a:endParaRPr lang="en-US"/>
        </a:p>
      </dgm:t>
    </dgm:pt>
    <dgm:pt modelId="{49585465-2E49-4AC0-A960-F9D65FAF6964}">
      <dgm:prSet/>
      <dgm:spPr/>
      <dgm:t>
        <a:bodyPr/>
        <a:lstStyle/>
        <a:p>
          <a:pPr>
            <a:lnSpc>
              <a:spcPct val="100000"/>
            </a:lnSpc>
          </a:pPr>
          <a:r>
            <a:rPr lang="en-US"/>
            <a:t>When philosophers are mentioned, it does not provide direct links or references to their works or biographical information. Adding these connections would make it easier for students to place the terms in their proper philosophical context.</a:t>
          </a:r>
        </a:p>
      </dgm:t>
    </dgm:pt>
    <dgm:pt modelId="{8B5D0419-08CE-488B-A00B-E2C202EC6088}" type="parTrans" cxnId="{6597C9ED-1306-4A69-BF15-0D66113EFD18}">
      <dgm:prSet/>
      <dgm:spPr/>
      <dgm:t>
        <a:bodyPr/>
        <a:lstStyle/>
        <a:p>
          <a:endParaRPr lang="en-US"/>
        </a:p>
      </dgm:t>
    </dgm:pt>
    <dgm:pt modelId="{DE63657B-A3BE-4378-950B-18F6ED1CB73D}" type="sibTrans" cxnId="{6597C9ED-1306-4A69-BF15-0D66113EFD18}">
      <dgm:prSet/>
      <dgm:spPr/>
      <dgm:t>
        <a:bodyPr/>
        <a:lstStyle/>
        <a:p>
          <a:endParaRPr lang="en-US"/>
        </a:p>
      </dgm:t>
    </dgm:pt>
    <dgm:pt modelId="{69F0978E-05F9-49B6-9585-64E1236C0C8F}">
      <dgm:prSet/>
      <dgm:spPr/>
      <dgm:t>
        <a:bodyPr/>
        <a:lstStyle/>
        <a:p>
          <a:pPr>
            <a:lnSpc>
              <a:spcPct val="100000"/>
            </a:lnSpc>
          </a:pPr>
          <a:r>
            <a:rPr lang="en-US"/>
            <a:t>Some entries are related (i.e “a priori” and “a posteriori”) but these relationships are not explicitly indicated in the document. Making these connections visible would help students understand the logical and conceptual relationships among terms.</a:t>
          </a:r>
        </a:p>
      </dgm:t>
    </dgm:pt>
    <dgm:pt modelId="{AD62EDD6-9F3A-40D2-B57C-63CB44914F70}" type="parTrans" cxnId="{27848EE8-046D-4452-933E-12748E4F717F}">
      <dgm:prSet/>
      <dgm:spPr/>
      <dgm:t>
        <a:bodyPr/>
        <a:lstStyle/>
        <a:p>
          <a:endParaRPr lang="en-US"/>
        </a:p>
      </dgm:t>
    </dgm:pt>
    <dgm:pt modelId="{453A4332-EB62-42FC-8B76-3049D34EB6C7}" type="sibTrans" cxnId="{27848EE8-046D-4452-933E-12748E4F717F}">
      <dgm:prSet/>
      <dgm:spPr/>
      <dgm:t>
        <a:bodyPr/>
        <a:lstStyle/>
        <a:p>
          <a:endParaRPr lang="en-US"/>
        </a:p>
      </dgm:t>
    </dgm:pt>
    <dgm:pt modelId="{421A6B44-464C-495B-B75A-5F75D48EA2BA}" type="pres">
      <dgm:prSet presAssocID="{F61655BF-E36F-4BF1-B366-0B5D3EA74392}" presName="root" presStyleCnt="0">
        <dgm:presLayoutVars>
          <dgm:dir/>
          <dgm:resizeHandles val="exact"/>
        </dgm:presLayoutVars>
      </dgm:prSet>
      <dgm:spPr/>
    </dgm:pt>
    <dgm:pt modelId="{DA67A4CB-06B8-4CC6-A8A0-3A3B2BCB4506}" type="pres">
      <dgm:prSet presAssocID="{D5869617-313D-435A-A10F-88C69E5578BC}" presName="compNode" presStyleCnt="0"/>
      <dgm:spPr/>
    </dgm:pt>
    <dgm:pt modelId="{1EF6BD03-8EB0-483E-8F5C-09F7880E4F16}" type="pres">
      <dgm:prSet presAssocID="{D5869617-313D-435A-A10F-88C69E5578BC}" presName="bgRect" presStyleLbl="bgShp" presStyleIdx="0" presStyleCnt="3"/>
      <dgm:spPr/>
    </dgm:pt>
    <dgm:pt modelId="{9BA07739-9ADA-49A2-8C17-2AAC24111F2D}" type="pres">
      <dgm:prSet presAssocID="{D5869617-313D-435A-A10F-88C69E5578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24C8685B-6A9C-44B3-9F11-F5AE36359BB6}" type="pres">
      <dgm:prSet presAssocID="{D5869617-313D-435A-A10F-88C69E5578BC}" presName="spaceRect" presStyleCnt="0"/>
      <dgm:spPr/>
    </dgm:pt>
    <dgm:pt modelId="{B2F1854A-EF78-4571-B30E-ED4C3E5FF090}" type="pres">
      <dgm:prSet presAssocID="{D5869617-313D-435A-A10F-88C69E5578BC}" presName="parTx" presStyleLbl="revTx" presStyleIdx="0" presStyleCnt="3">
        <dgm:presLayoutVars>
          <dgm:chMax val="0"/>
          <dgm:chPref val="0"/>
        </dgm:presLayoutVars>
      </dgm:prSet>
      <dgm:spPr/>
    </dgm:pt>
    <dgm:pt modelId="{4084E7A9-D19C-4DB4-9A47-A962DC3B1F57}" type="pres">
      <dgm:prSet presAssocID="{6F8C06F0-F15C-4B90-8EC4-C8BEA14558AA}" presName="sibTrans" presStyleCnt="0"/>
      <dgm:spPr/>
    </dgm:pt>
    <dgm:pt modelId="{FF85516E-D877-40BF-A407-CF713F60B59F}" type="pres">
      <dgm:prSet presAssocID="{49585465-2E49-4AC0-A960-F9D65FAF6964}" presName="compNode" presStyleCnt="0"/>
      <dgm:spPr/>
    </dgm:pt>
    <dgm:pt modelId="{BAA00B22-4160-4599-A348-5A3904012095}" type="pres">
      <dgm:prSet presAssocID="{49585465-2E49-4AC0-A960-F9D65FAF6964}" presName="bgRect" presStyleLbl="bgShp" presStyleIdx="1" presStyleCnt="3"/>
      <dgm:spPr/>
    </dgm:pt>
    <dgm:pt modelId="{1AE2A2DD-21ED-4F5E-A7E5-705E332E981B}" type="pres">
      <dgm:prSet presAssocID="{49585465-2E49-4AC0-A960-F9D65FAF69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E60F6161-CCE8-4CF4-8EBA-4A1F089E753B}" type="pres">
      <dgm:prSet presAssocID="{49585465-2E49-4AC0-A960-F9D65FAF6964}" presName="spaceRect" presStyleCnt="0"/>
      <dgm:spPr/>
    </dgm:pt>
    <dgm:pt modelId="{14C8DC68-1239-47D4-86AB-4E484F489449}" type="pres">
      <dgm:prSet presAssocID="{49585465-2E49-4AC0-A960-F9D65FAF6964}" presName="parTx" presStyleLbl="revTx" presStyleIdx="1" presStyleCnt="3">
        <dgm:presLayoutVars>
          <dgm:chMax val="0"/>
          <dgm:chPref val="0"/>
        </dgm:presLayoutVars>
      </dgm:prSet>
      <dgm:spPr/>
    </dgm:pt>
    <dgm:pt modelId="{7406A5F7-C2CD-414E-AB00-CA470FD82534}" type="pres">
      <dgm:prSet presAssocID="{DE63657B-A3BE-4378-950B-18F6ED1CB73D}" presName="sibTrans" presStyleCnt="0"/>
      <dgm:spPr/>
    </dgm:pt>
    <dgm:pt modelId="{1902C27A-88D3-4B19-8E05-76DCA97923D2}" type="pres">
      <dgm:prSet presAssocID="{69F0978E-05F9-49B6-9585-64E1236C0C8F}" presName="compNode" presStyleCnt="0"/>
      <dgm:spPr/>
    </dgm:pt>
    <dgm:pt modelId="{6FD13DBF-1CE2-45B1-BD86-9A02DE2B8DB2}" type="pres">
      <dgm:prSet presAssocID="{69F0978E-05F9-49B6-9585-64E1236C0C8F}" presName="bgRect" presStyleLbl="bgShp" presStyleIdx="2" presStyleCnt="3"/>
      <dgm:spPr/>
    </dgm:pt>
    <dgm:pt modelId="{57A41189-B8D3-4C76-B3A8-AB3369B130EA}" type="pres">
      <dgm:prSet presAssocID="{69F0978E-05F9-49B6-9585-64E1236C0C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A3B56264-8400-4677-BE2D-E68CECE4A1D3}" type="pres">
      <dgm:prSet presAssocID="{69F0978E-05F9-49B6-9585-64E1236C0C8F}" presName="spaceRect" presStyleCnt="0"/>
      <dgm:spPr/>
    </dgm:pt>
    <dgm:pt modelId="{688BFD2D-043B-45C1-97F5-0BA04D9FF2F2}" type="pres">
      <dgm:prSet presAssocID="{69F0978E-05F9-49B6-9585-64E1236C0C8F}" presName="parTx" presStyleLbl="revTx" presStyleIdx="2" presStyleCnt="3">
        <dgm:presLayoutVars>
          <dgm:chMax val="0"/>
          <dgm:chPref val="0"/>
        </dgm:presLayoutVars>
      </dgm:prSet>
      <dgm:spPr/>
    </dgm:pt>
  </dgm:ptLst>
  <dgm:cxnLst>
    <dgm:cxn modelId="{4011FF1D-A1A9-4093-ADBD-0998B2FD1402}" type="presOf" srcId="{49585465-2E49-4AC0-A960-F9D65FAF6964}" destId="{14C8DC68-1239-47D4-86AB-4E484F489449}" srcOrd="0" destOrd="0" presId="urn:microsoft.com/office/officeart/2018/2/layout/IconVerticalSolidList"/>
    <dgm:cxn modelId="{7E25633F-392C-480A-A2C5-03767721649E}" type="presOf" srcId="{69F0978E-05F9-49B6-9585-64E1236C0C8F}" destId="{688BFD2D-043B-45C1-97F5-0BA04D9FF2F2}" srcOrd="0" destOrd="0" presId="urn:microsoft.com/office/officeart/2018/2/layout/IconVerticalSolidList"/>
    <dgm:cxn modelId="{C3018D5C-3632-4687-9939-9888E5693146}" srcId="{F61655BF-E36F-4BF1-B366-0B5D3EA74392}" destId="{D5869617-313D-435A-A10F-88C69E5578BC}" srcOrd="0" destOrd="0" parTransId="{BACDD32D-A892-4B4F-9F3E-E431B742E13A}" sibTransId="{6F8C06F0-F15C-4B90-8EC4-C8BEA14558AA}"/>
    <dgm:cxn modelId="{1792C167-208C-4E8C-8B7E-44F8904658D0}" type="presOf" srcId="{F61655BF-E36F-4BF1-B366-0B5D3EA74392}" destId="{421A6B44-464C-495B-B75A-5F75D48EA2BA}" srcOrd="0" destOrd="0" presId="urn:microsoft.com/office/officeart/2018/2/layout/IconVerticalSolidList"/>
    <dgm:cxn modelId="{FD0E5395-D79F-4179-BD43-8475C096B064}" type="presOf" srcId="{D5869617-313D-435A-A10F-88C69E5578BC}" destId="{B2F1854A-EF78-4571-B30E-ED4C3E5FF090}" srcOrd="0" destOrd="0" presId="urn:microsoft.com/office/officeart/2018/2/layout/IconVerticalSolidList"/>
    <dgm:cxn modelId="{27848EE8-046D-4452-933E-12748E4F717F}" srcId="{F61655BF-E36F-4BF1-B366-0B5D3EA74392}" destId="{69F0978E-05F9-49B6-9585-64E1236C0C8F}" srcOrd="2" destOrd="0" parTransId="{AD62EDD6-9F3A-40D2-B57C-63CB44914F70}" sibTransId="{453A4332-EB62-42FC-8B76-3049D34EB6C7}"/>
    <dgm:cxn modelId="{6597C9ED-1306-4A69-BF15-0D66113EFD18}" srcId="{F61655BF-E36F-4BF1-B366-0B5D3EA74392}" destId="{49585465-2E49-4AC0-A960-F9D65FAF6964}" srcOrd="1" destOrd="0" parTransId="{8B5D0419-08CE-488B-A00B-E2C202EC6088}" sibTransId="{DE63657B-A3BE-4378-950B-18F6ED1CB73D}"/>
    <dgm:cxn modelId="{E62836AD-E975-42CB-9F3D-8D2013A4E5C1}" type="presParOf" srcId="{421A6B44-464C-495B-B75A-5F75D48EA2BA}" destId="{DA67A4CB-06B8-4CC6-A8A0-3A3B2BCB4506}" srcOrd="0" destOrd="0" presId="urn:microsoft.com/office/officeart/2018/2/layout/IconVerticalSolidList"/>
    <dgm:cxn modelId="{DCA4FA82-D356-4A6E-B61C-28B0CE0499E4}" type="presParOf" srcId="{DA67A4CB-06B8-4CC6-A8A0-3A3B2BCB4506}" destId="{1EF6BD03-8EB0-483E-8F5C-09F7880E4F16}" srcOrd="0" destOrd="0" presId="urn:microsoft.com/office/officeart/2018/2/layout/IconVerticalSolidList"/>
    <dgm:cxn modelId="{6F435D55-8CA9-45DB-A2CF-60D39264C7B8}" type="presParOf" srcId="{DA67A4CB-06B8-4CC6-A8A0-3A3B2BCB4506}" destId="{9BA07739-9ADA-49A2-8C17-2AAC24111F2D}" srcOrd="1" destOrd="0" presId="urn:microsoft.com/office/officeart/2018/2/layout/IconVerticalSolidList"/>
    <dgm:cxn modelId="{ED19AF3D-F967-42DC-A209-D20B6BEFC455}" type="presParOf" srcId="{DA67A4CB-06B8-4CC6-A8A0-3A3B2BCB4506}" destId="{24C8685B-6A9C-44B3-9F11-F5AE36359BB6}" srcOrd="2" destOrd="0" presId="urn:microsoft.com/office/officeart/2018/2/layout/IconVerticalSolidList"/>
    <dgm:cxn modelId="{6F68A900-2BBA-4D0F-8914-FCF1743C2FEF}" type="presParOf" srcId="{DA67A4CB-06B8-4CC6-A8A0-3A3B2BCB4506}" destId="{B2F1854A-EF78-4571-B30E-ED4C3E5FF090}" srcOrd="3" destOrd="0" presId="urn:microsoft.com/office/officeart/2018/2/layout/IconVerticalSolidList"/>
    <dgm:cxn modelId="{473331FA-825D-4D8C-96BA-8177A21EB571}" type="presParOf" srcId="{421A6B44-464C-495B-B75A-5F75D48EA2BA}" destId="{4084E7A9-D19C-4DB4-9A47-A962DC3B1F57}" srcOrd="1" destOrd="0" presId="urn:microsoft.com/office/officeart/2018/2/layout/IconVerticalSolidList"/>
    <dgm:cxn modelId="{94D1158E-EA6F-4FC4-B735-F69BFE6F6943}" type="presParOf" srcId="{421A6B44-464C-495B-B75A-5F75D48EA2BA}" destId="{FF85516E-D877-40BF-A407-CF713F60B59F}" srcOrd="2" destOrd="0" presId="urn:microsoft.com/office/officeart/2018/2/layout/IconVerticalSolidList"/>
    <dgm:cxn modelId="{AE6FDBA0-1A6E-447F-8636-897B1A5D5E37}" type="presParOf" srcId="{FF85516E-D877-40BF-A407-CF713F60B59F}" destId="{BAA00B22-4160-4599-A348-5A3904012095}" srcOrd="0" destOrd="0" presId="urn:microsoft.com/office/officeart/2018/2/layout/IconVerticalSolidList"/>
    <dgm:cxn modelId="{593B9DE7-CE70-492B-ACF1-8FE033D58A94}" type="presParOf" srcId="{FF85516E-D877-40BF-A407-CF713F60B59F}" destId="{1AE2A2DD-21ED-4F5E-A7E5-705E332E981B}" srcOrd="1" destOrd="0" presId="urn:microsoft.com/office/officeart/2018/2/layout/IconVerticalSolidList"/>
    <dgm:cxn modelId="{5A71D8EF-EC28-4CF1-8D2E-8736E36B3EC9}" type="presParOf" srcId="{FF85516E-D877-40BF-A407-CF713F60B59F}" destId="{E60F6161-CCE8-4CF4-8EBA-4A1F089E753B}" srcOrd="2" destOrd="0" presId="urn:microsoft.com/office/officeart/2018/2/layout/IconVerticalSolidList"/>
    <dgm:cxn modelId="{B265B524-0C8F-48A7-9EB3-9AFB138F22A4}" type="presParOf" srcId="{FF85516E-D877-40BF-A407-CF713F60B59F}" destId="{14C8DC68-1239-47D4-86AB-4E484F489449}" srcOrd="3" destOrd="0" presId="urn:microsoft.com/office/officeart/2018/2/layout/IconVerticalSolidList"/>
    <dgm:cxn modelId="{152C2D78-F91A-475A-AA86-EF213E59329D}" type="presParOf" srcId="{421A6B44-464C-495B-B75A-5F75D48EA2BA}" destId="{7406A5F7-C2CD-414E-AB00-CA470FD82534}" srcOrd="3" destOrd="0" presId="urn:microsoft.com/office/officeart/2018/2/layout/IconVerticalSolidList"/>
    <dgm:cxn modelId="{7BBC8B65-6130-417F-BE85-ECBA696FC507}" type="presParOf" srcId="{421A6B44-464C-495B-B75A-5F75D48EA2BA}" destId="{1902C27A-88D3-4B19-8E05-76DCA97923D2}" srcOrd="4" destOrd="0" presId="urn:microsoft.com/office/officeart/2018/2/layout/IconVerticalSolidList"/>
    <dgm:cxn modelId="{7CCE8D7D-9035-410A-A7DC-B1F740C23A4A}" type="presParOf" srcId="{1902C27A-88D3-4B19-8E05-76DCA97923D2}" destId="{6FD13DBF-1CE2-45B1-BD86-9A02DE2B8DB2}" srcOrd="0" destOrd="0" presId="urn:microsoft.com/office/officeart/2018/2/layout/IconVerticalSolidList"/>
    <dgm:cxn modelId="{2FD8029F-17EB-4303-8E2C-52283E45BA12}" type="presParOf" srcId="{1902C27A-88D3-4B19-8E05-76DCA97923D2}" destId="{57A41189-B8D3-4C76-B3A8-AB3369B130EA}" srcOrd="1" destOrd="0" presId="urn:microsoft.com/office/officeart/2018/2/layout/IconVerticalSolidList"/>
    <dgm:cxn modelId="{F3964C1B-BDF0-4A68-B5DC-68E9F13FB21A}" type="presParOf" srcId="{1902C27A-88D3-4B19-8E05-76DCA97923D2}" destId="{A3B56264-8400-4677-BE2D-E68CECE4A1D3}" srcOrd="2" destOrd="0" presId="urn:microsoft.com/office/officeart/2018/2/layout/IconVerticalSolidList"/>
    <dgm:cxn modelId="{39DC5284-2B7E-4279-A4F7-BBA2C6CFBEDF}" type="presParOf" srcId="{1902C27A-88D3-4B19-8E05-76DCA97923D2}" destId="{688BFD2D-043B-45C1-97F5-0BA04D9FF2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FD035-2330-4FC1-8A76-227425C886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5DB4A5-FDFE-4353-BC81-6D8048FDA296}">
      <dgm:prSet/>
      <dgm:spPr/>
      <dgm:t>
        <a:bodyPr/>
        <a:lstStyle/>
        <a:p>
          <a:pPr>
            <a:lnSpc>
              <a:spcPct val="100000"/>
            </a:lnSpc>
          </a:pPr>
          <a:r>
            <a:rPr lang="en-US" dirty="0"/>
            <a:t>This resource exists in a relatively </a:t>
          </a:r>
          <a:r>
            <a:rPr lang="en-US" b="1" dirty="0"/>
            <a:t>isolated</a:t>
          </a:r>
          <a:r>
            <a:rPr lang="en-US" dirty="0"/>
            <a:t> form. Publishing it as </a:t>
          </a:r>
          <a:r>
            <a:rPr lang="en-US" b="1" dirty="0"/>
            <a:t>linked data </a:t>
          </a:r>
          <a:r>
            <a:rPr lang="en-US" dirty="0"/>
            <a:t>by integrating it with existing ontologies or connecting entries to structured resources like </a:t>
          </a:r>
          <a:r>
            <a:rPr lang="en-US" dirty="0" err="1"/>
            <a:t>Wikidata</a:t>
          </a:r>
          <a:r>
            <a:rPr lang="en-US" dirty="0"/>
            <a:t> would significantly enrich its role as a resource for philosophical study.</a:t>
          </a:r>
        </a:p>
      </dgm:t>
    </dgm:pt>
    <dgm:pt modelId="{9BC641F2-ECC9-49A1-80B9-5773BA9D6976}" type="parTrans" cxnId="{2EB29535-DE8C-4CEA-BE61-4E1A2FDF2233}">
      <dgm:prSet/>
      <dgm:spPr/>
      <dgm:t>
        <a:bodyPr/>
        <a:lstStyle/>
        <a:p>
          <a:endParaRPr lang="en-US"/>
        </a:p>
      </dgm:t>
    </dgm:pt>
    <dgm:pt modelId="{22899C83-1441-4A9E-BAF3-05F8A013159B}" type="sibTrans" cxnId="{2EB29535-DE8C-4CEA-BE61-4E1A2FDF2233}">
      <dgm:prSet/>
      <dgm:spPr/>
      <dgm:t>
        <a:bodyPr/>
        <a:lstStyle/>
        <a:p>
          <a:endParaRPr lang="en-US"/>
        </a:p>
      </dgm:t>
    </dgm:pt>
    <dgm:pt modelId="{BD2914F7-0968-43B1-904E-16B600CDAE75}">
      <dgm:prSet/>
      <dgm:spPr/>
      <dgm:t>
        <a:bodyPr/>
        <a:lstStyle/>
        <a:p>
          <a:pPr>
            <a:lnSpc>
              <a:spcPct val="100000"/>
            </a:lnSpc>
          </a:pPr>
          <a:r>
            <a:rPr lang="en-US"/>
            <a:t>This would allow students to situate each term within a broader conceptual and historical network, and to explore philosophical concepts across languages and interpretations more effectively. </a:t>
          </a:r>
        </a:p>
      </dgm:t>
    </dgm:pt>
    <dgm:pt modelId="{5BC8A543-1488-4D16-B060-D664D9FE7EF4}" type="parTrans" cxnId="{3149047A-FE77-4956-8C95-ECF89997A182}">
      <dgm:prSet/>
      <dgm:spPr/>
      <dgm:t>
        <a:bodyPr/>
        <a:lstStyle/>
        <a:p>
          <a:endParaRPr lang="en-US"/>
        </a:p>
      </dgm:t>
    </dgm:pt>
    <dgm:pt modelId="{2DE822A7-2682-451D-B65D-684561B2819B}" type="sibTrans" cxnId="{3149047A-FE77-4956-8C95-ECF89997A182}">
      <dgm:prSet/>
      <dgm:spPr/>
      <dgm:t>
        <a:bodyPr/>
        <a:lstStyle/>
        <a:p>
          <a:endParaRPr lang="en-US"/>
        </a:p>
      </dgm:t>
    </dgm:pt>
    <dgm:pt modelId="{1CA2E3D2-7B53-4C2A-8A0A-5902F667E7A8}">
      <dgm:prSet/>
      <dgm:spPr/>
      <dgm:t>
        <a:bodyPr/>
        <a:lstStyle/>
        <a:p>
          <a:pPr>
            <a:lnSpc>
              <a:spcPct val="100000"/>
            </a:lnSpc>
          </a:pPr>
          <a:r>
            <a:rPr lang="en-US" dirty="0"/>
            <a:t>Linking terms, expressions, and philosopher names to external sources would transform the resource from a static glossary into a dynamic, </a:t>
          </a:r>
          <a:r>
            <a:rPr lang="en-US" b="1" dirty="0"/>
            <a:t>interoperable</a:t>
          </a:r>
          <a:r>
            <a:rPr lang="en-US" dirty="0"/>
            <a:t> tool for philosophical study and research.</a:t>
          </a:r>
        </a:p>
      </dgm:t>
    </dgm:pt>
    <dgm:pt modelId="{5BDA6131-5A04-4388-B830-62FBA40363C6}" type="parTrans" cxnId="{C0A7BF46-A7C0-4C7C-886E-CF57F0F289E0}">
      <dgm:prSet/>
      <dgm:spPr/>
      <dgm:t>
        <a:bodyPr/>
        <a:lstStyle/>
        <a:p>
          <a:endParaRPr lang="en-US"/>
        </a:p>
      </dgm:t>
    </dgm:pt>
    <dgm:pt modelId="{A888BC1A-96CE-4147-AB77-97866596B249}" type="sibTrans" cxnId="{C0A7BF46-A7C0-4C7C-886E-CF57F0F289E0}">
      <dgm:prSet/>
      <dgm:spPr/>
      <dgm:t>
        <a:bodyPr/>
        <a:lstStyle/>
        <a:p>
          <a:endParaRPr lang="en-US"/>
        </a:p>
      </dgm:t>
    </dgm:pt>
    <dgm:pt modelId="{81F275D1-09C6-4501-A86E-E1845E19998F}" type="pres">
      <dgm:prSet presAssocID="{AE9FD035-2330-4FC1-8A76-227425C886DB}" presName="root" presStyleCnt="0">
        <dgm:presLayoutVars>
          <dgm:dir/>
          <dgm:resizeHandles val="exact"/>
        </dgm:presLayoutVars>
      </dgm:prSet>
      <dgm:spPr/>
    </dgm:pt>
    <dgm:pt modelId="{D748CB80-0D4A-4ACA-B74B-B2A6ECB2AC0A}" type="pres">
      <dgm:prSet presAssocID="{975DB4A5-FDFE-4353-BC81-6D8048FDA296}" presName="compNode" presStyleCnt="0"/>
      <dgm:spPr/>
    </dgm:pt>
    <dgm:pt modelId="{D0ADFA83-12C1-46BC-B7A3-7C64E2A9920B}" type="pres">
      <dgm:prSet presAssocID="{975DB4A5-FDFE-4353-BC81-6D8048FDA296}" presName="bgRect" presStyleLbl="bgShp" presStyleIdx="0" presStyleCnt="3"/>
      <dgm:spPr/>
    </dgm:pt>
    <dgm:pt modelId="{7F9D636D-5AD4-4425-A7ED-326730725BCB}" type="pres">
      <dgm:prSet presAssocID="{975DB4A5-FDFE-4353-BC81-6D8048FDA2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7A2C27E-A281-43D3-8EBF-DFEC3B53A20B}" type="pres">
      <dgm:prSet presAssocID="{975DB4A5-FDFE-4353-BC81-6D8048FDA296}" presName="spaceRect" presStyleCnt="0"/>
      <dgm:spPr/>
    </dgm:pt>
    <dgm:pt modelId="{0AB66B50-1A79-4318-BE81-5BDAC0C6AE20}" type="pres">
      <dgm:prSet presAssocID="{975DB4A5-FDFE-4353-BC81-6D8048FDA296}" presName="parTx" presStyleLbl="revTx" presStyleIdx="0" presStyleCnt="3">
        <dgm:presLayoutVars>
          <dgm:chMax val="0"/>
          <dgm:chPref val="0"/>
        </dgm:presLayoutVars>
      </dgm:prSet>
      <dgm:spPr/>
    </dgm:pt>
    <dgm:pt modelId="{FB5CE29A-2A25-4A41-9E2E-7F7AA6D25C0B}" type="pres">
      <dgm:prSet presAssocID="{22899C83-1441-4A9E-BAF3-05F8A013159B}" presName="sibTrans" presStyleCnt="0"/>
      <dgm:spPr/>
    </dgm:pt>
    <dgm:pt modelId="{5D959775-7CC1-4148-9415-650693A604F5}" type="pres">
      <dgm:prSet presAssocID="{BD2914F7-0968-43B1-904E-16B600CDAE75}" presName="compNode" presStyleCnt="0"/>
      <dgm:spPr/>
    </dgm:pt>
    <dgm:pt modelId="{0DD3E1B0-6908-452F-B068-D2E077E955FF}" type="pres">
      <dgm:prSet presAssocID="{BD2914F7-0968-43B1-904E-16B600CDAE75}" presName="bgRect" presStyleLbl="bgShp" presStyleIdx="1" presStyleCnt="3"/>
      <dgm:spPr/>
    </dgm:pt>
    <dgm:pt modelId="{FF9D8984-937B-4B38-AB2A-253053E8C645}" type="pres">
      <dgm:prSet presAssocID="{BD2914F7-0968-43B1-904E-16B600CDAE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30C687FD-EE21-4FB5-96B4-C05222C8ABFF}" type="pres">
      <dgm:prSet presAssocID="{BD2914F7-0968-43B1-904E-16B600CDAE75}" presName="spaceRect" presStyleCnt="0"/>
      <dgm:spPr/>
    </dgm:pt>
    <dgm:pt modelId="{1B29857C-DEF6-4AEE-808C-B56BC41B7914}" type="pres">
      <dgm:prSet presAssocID="{BD2914F7-0968-43B1-904E-16B600CDAE75}" presName="parTx" presStyleLbl="revTx" presStyleIdx="1" presStyleCnt="3">
        <dgm:presLayoutVars>
          <dgm:chMax val="0"/>
          <dgm:chPref val="0"/>
        </dgm:presLayoutVars>
      </dgm:prSet>
      <dgm:spPr/>
    </dgm:pt>
    <dgm:pt modelId="{CC03F9B4-E883-477E-822D-B80D0E5A41B1}" type="pres">
      <dgm:prSet presAssocID="{2DE822A7-2682-451D-B65D-684561B2819B}" presName="sibTrans" presStyleCnt="0"/>
      <dgm:spPr/>
    </dgm:pt>
    <dgm:pt modelId="{480BC26C-0877-4D5B-95FE-041690B88F82}" type="pres">
      <dgm:prSet presAssocID="{1CA2E3D2-7B53-4C2A-8A0A-5902F667E7A8}" presName="compNode" presStyleCnt="0"/>
      <dgm:spPr/>
    </dgm:pt>
    <dgm:pt modelId="{0C7DAFEF-1410-4825-BCE3-61BC8E1B0F12}" type="pres">
      <dgm:prSet presAssocID="{1CA2E3D2-7B53-4C2A-8A0A-5902F667E7A8}" presName="bgRect" presStyleLbl="bgShp" presStyleIdx="2" presStyleCnt="3"/>
      <dgm:spPr/>
    </dgm:pt>
    <dgm:pt modelId="{81C1659F-44F3-4947-B792-2E4BE30CF1A9}" type="pres">
      <dgm:prSet presAssocID="{1CA2E3D2-7B53-4C2A-8A0A-5902F667E7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A54F60C8-77D0-4BD8-83E3-5D94D45557EC}" type="pres">
      <dgm:prSet presAssocID="{1CA2E3D2-7B53-4C2A-8A0A-5902F667E7A8}" presName="spaceRect" presStyleCnt="0"/>
      <dgm:spPr/>
    </dgm:pt>
    <dgm:pt modelId="{7F3A68AB-A762-481A-954B-E2883413074A}" type="pres">
      <dgm:prSet presAssocID="{1CA2E3D2-7B53-4C2A-8A0A-5902F667E7A8}" presName="parTx" presStyleLbl="revTx" presStyleIdx="2" presStyleCnt="3">
        <dgm:presLayoutVars>
          <dgm:chMax val="0"/>
          <dgm:chPref val="0"/>
        </dgm:presLayoutVars>
      </dgm:prSet>
      <dgm:spPr/>
    </dgm:pt>
  </dgm:ptLst>
  <dgm:cxnLst>
    <dgm:cxn modelId="{2EB29535-DE8C-4CEA-BE61-4E1A2FDF2233}" srcId="{AE9FD035-2330-4FC1-8A76-227425C886DB}" destId="{975DB4A5-FDFE-4353-BC81-6D8048FDA296}" srcOrd="0" destOrd="0" parTransId="{9BC641F2-ECC9-49A1-80B9-5773BA9D6976}" sibTransId="{22899C83-1441-4A9E-BAF3-05F8A013159B}"/>
    <dgm:cxn modelId="{C2796740-B3A2-4A10-9747-A2AE2EC6FABB}" type="presOf" srcId="{AE9FD035-2330-4FC1-8A76-227425C886DB}" destId="{81F275D1-09C6-4501-A86E-E1845E19998F}" srcOrd="0" destOrd="0" presId="urn:microsoft.com/office/officeart/2018/2/layout/IconVerticalSolidList"/>
    <dgm:cxn modelId="{C0A7BF46-A7C0-4C7C-886E-CF57F0F289E0}" srcId="{AE9FD035-2330-4FC1-8A76-227425C886DB}" destId="{1CA2E3D2-7B53-4C2A-8A0A-5902F667E7A8}" srcOrd="2" destOrd="0" parTransId="{5BDA6131-5A04-4388-B830-62FBA40363C6}" sibTransId="{A888BC1A-96CE-4147-AB77-97866596B249}"/>
    <dgm:cxn modelId="{3149047A-FE77-4956-8C95-ECF89997A182}" srcId="{AE9FD035-2330-4FC1-8A76-227425C886DB}" destId="{BD2914F7-0968-43B1-904E-16B600CDAE75}" srcOrd="1" destOrd="0" parTransId="{5BC8A543-1488-4D16-B060-D664D9FE7EF4}" sibTransId="{2DE822A7-2682-451D-B65D-684561B2819B}"/>
    <dgm:cxn modelId="{15C8D285-9C26-4A21-A8E9-E86F6C5402BF}" type="presOf" srcId="{1CA2E3D2-7B53-4C2A-8A0A-5902F667E7A8}" destId="{7F3A68AB-A762-481A-954B-E2883413074A}" srcOrd="0" destOrd="0" presId="urn:microsoft.com/office/officeart/2018/2/layout/IconVerticalSolidList"/>
    <dgm:cxn modelId="{6D331990-705F-4963-9A56-1AE6DBEDFC39}" type="presOf" srcId="{975DB4A5-FDFE-4353-BC81-6D8048FDA296}" destId="{0AB66B50-1A79-4318-BE81-5BDAC0C6AE20}" srcOrd="0" destOrd="0" presId="urn:microsoft.com/office/officeart/2018/2/layout/IconVerticalSolidList"/>
    <dgm:cxn modelId="{DCEA32D2-E469-4118-BCA7-AA474587AD07}" type="presOf" srcId="{BD2914F7-0968-43B1-904E-16B600CDAE75}" destId="{1B29857C-DEF6-4AEE-808C-B56BC41B7914}" srcOrd="0" destOrd="0" presId="urn:microsoft.com/office/officeart/2018/2/layout/IconVerticalSolidList"/>
    <dgm:cxn modelId="{8ED4F187-6FCD-4E10-B002-F70C9C08177C}" type="presParOf" srcId="{81F275D1-09C6-4501-A86E-E1845E19998F}" destId="{D748CB80-0D4A-4ACA-B74B-B2A6ECB2AC0A}" srcOrd="0" destOrd="0" presId="urn:microsoft.com/office/officeart/2018/2/layout/IconVerticalSolidList"/>
    <dgm:cxn modelId="{716597AC-1690-4A21-803E-DE7E4F647AD0}" type="presParOf" srcId="{D748CB80-0D4A-4ACA-B74B-B2A6ECB2AC0A}" destId="{D0ADFA83-12C1-46BC-B7A3-7C64E2A9920B}" srcOrd="0" destOrd="0" presId="urn:microsoft.com/office/officeart/2018/2/layout/IconVerticalSolidList"/>
    <dgm:cxn modelId="{A2CA3D90-8653-43F3-ADA6-E671648F022E}" type="presParOf" srcId="{D748CB80-0D4A-4ACA-B74B-B2A6ECB2AC0A}" destId="{7F9D636D-5AD4-4425-A7ED-326730725BCB}" srcOrd="1" destOrd="0" presId="urn:microsoft.com/office/officeart/2018/2/layout/IconVerticalSolidList"/>
    <dgm:cxn modelId="{A451D218-C662-4779-BFAA-953B7BF67164}" type="presParOf" srcId="{D748CB80-0D4A-4ACA-B74B-B2A6ECB2AC0A}" destId="{97A2C27E-A281-43D3-8EBF-DFEC3B53A20B}" srcOrd="2" destOrd="0" presId="urn:microsoft.com/office/officeart/2018/2/layout/IconVerticalSolidList"/>
    <dgm:cxn modelId="{9632D32B-6665-4A2C-9651-A95DFFC30A14}" type="presParOf" srcId="{D748CB80-0D4A-4ACA-B74B-B2A6ECB2AC0A}" destId="{0AB66B50-1A79-4318-BE81-5BDAC0C6AE20}" srcOrd="3" destOrd="0" presId="urn:microsoft.com/office/officeart/2018/2/layout/IconVerticalSolidList"/>
    <dgm:cxn modelId="{89E3AABE-CB2C-4C21-8F8E-B4D5BFC9467C}" type="presParOf" srcId="{81F275D1-09C6-4501-A86E-E1845E19998F}" destId="{FB5CE29A-2A25-4A41-9E2E-7F7AA6D25C0B}" srcOrd="1" destOrd="0" presId="urn:microsoft.com/office/officeart/2018/2/layout/IconVerticalSolidList"/>
    <dgm:cxn modelId="{93537998-DD71-4867-A395-977B548320C0}" type="presParOf" srcId="{81F275D1-09C6-4501-A86E-E1845E19998F}" destId="{5D959775-7CC1-4148-9415-650693A604F5}" srcOrd="2" destOrd="0" presId="urn:microsoft.com/office/officeart/2018/2/layout/IconVerticalSolidList"/>
    <dgm:cxn modelId="{83919528-0652-4313-868E-BF13E2FCFF8D}" type="presParOf" srcId="{5D959775-7CC1-4148-9415-650693A604F5}" destId="{0DD3E1B0-6908-452F-B068-D2E077E955FF}" srcOrd="0" destOrd="0" presId="urn:microsoft.com/office/officeart/2018/2/layout/IconVerticalSolidList"/>
    <dgm:cxn modelId="{820D4F15-8B52-4B96-B7A3-5EA828FE460B}" type="presParOf" srcId="{5D959775-7CC1-4148-9415-650693A604F5}" destId="{FF9D8984-937B-4B38-AB2A-253053E8C645}" srcOrd="1" destOrd="0" presId="urn:microsoft.com/office/officeart/2018/2/layout/IconVerticalSolidList"/>
    <dgm:cxn modelId="{C2FF57B2-F080-4E3C-8BE0-C6CA0942663F}" type="presParOf" srcId="{5D959775-7CC1-4148-9415-650693A604F5}" destId="{30C687FD-EE21-4FB5-96B4-C05222C8ABFF}" srcOrd="2" destOrd="0" presId="urn:microsoft.com/office/officeart/2018/2/layout/IconVerticalSolidList"/>
    <dgm:cxn modelId="{35D0E40C-2060-448D-AC2A-2C7656E5C192}" type="presParOf" srcId="{5D959775-7CC1-4148-9415-650693A604F5}" destId="{1B29857C-DEF6-4AEE-808C-B56BC41B7914}" srcOrd="3" destOrd="0" presId="urn:microsoft.com/office/officeart/2018/2/layout/IconVerticalSolidList"/>
    <dgm:cxn modelId="{584ACF83-9BB3-4195-913A-7067EE9A2C5F}" type="presParOf" srcId="{81F275D1-09C6-4501-A86E-E1845E19998F}" destId="{CC03F9B4-E883-477E-822D-B80D0E5A41B1}" srcOrd="3" destOrd="0" presId="urn:microsoft.com/office/officeart/2018/2/layout/IconVerticalSolidList"/>
    <dgm:cxn modelId="{18347F71-7EB2-474C-AA19-217FB951A051}" type="presParOf" srcId="{81F275D1-09C6-4501-A86E-E1845E19998F}" destId="{480BC26C-0877-4D5B-95FE-041690B88F82}" srcOrd="4" destOrd="0" presId="urn:microsoft.com/office/officeart/2018/2/layout/IconVerticalSolidList"/>
    <dgm:cxn modelId="{F8EF7051-8B1D-4EF6-80B5-31B7E82DC8AA}" type="presParOf" srcId="{480BC26C-0877-4D5B-95FE-041690B88F82}" destId="{0C7DAFEF-1410-4825-BCE3-61BC8E1B0F12}" srcOrd="0" destOrd="0" presId="urn:microsoft.com/office/officeart/2018/2/layout/IconVerticalSolidList"/>
    <dgm:cxn modelId="{FB718FD9-FF95-4CA4-AD5E-99C235732A34}" type="presParOf" srcId="{480BC26C-0877-4D5B-95FE-041690B88F82}" destId="{81C1659F-44F3-4947-B792-2E4BE30CF1A9}" srcOrd="1" destOrd="0" presId="urn:microsoft.com/office/officeart/2018/2/layout/IconVerticalSolidList"/>
    <dgm:cxn modelId="{0B3810D5-785F-4D85-9B34-C963898CDA54}" type="presParOf" srcId="{480BC26C-0877-4D5B-95FE-041690B88F82}" destId="{A54F60C8-77D0-4BD8-83E3-5D94D45557EC}" srcOrd="2" destOrd="0" presId="urn:microsoft.com/office/officeart/2018/2/layout/IconVerticalSolidList"/>
    <dgm:cxn modelId="{58B2519D-2AD8-46DA-8AD5-4D2F0E5BBB1E}" type="presParOf" srcId="{480BC26C-0877-4D5B-95FE-041690B88F82}" destId="{7F3A68AB-A762-481A-954B-E288341307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6BD03-8EB0-483E-8F5C-09F7880E4F16}">
      <dsp:nvSpPr>
        <dsp:cNvPr id="0" name=""/>
        <dsp:cNvSpPr/>
      </dsp:nvSpPr>
      <dsp:spPr>
        <a:xfrm>
          <a:off x="0" y="450"/>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A07739-9ADA-49A2-8C17-2AAC24111F2D}">
      <dsp:nvSpPr>
        <dsp:cNvPr id="0" name=""/>
        <dsp:cNvSpPr/>
      </dsp:nvSpPr>
      <dsp:spPr>
        <a:xfrm>
          <a:off x="319204" y="237875"/>
          <a:ext cx="580371" cy="580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1854A-EF78-4571-B30E-ED4C3E5FF090}">
      <dsp:nvSpPr>
        <dsp:cNvPr id="0" name=""/>
        <dsp:cNvSpPr/>
      </dsp:nvSpPr>
      <dsp:spPr>
        <a:xfrm>
          <a:off x="1218780" y="450"/>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711200">
            <a:lnSpc>
              <a:spcPct val="100000"/>
            </a:lnSpc>
            <a:spcBef>
              <a:spcPct val="0"/>
            </a:spcBef>
            <a:spcAft>
              <a:spcPct val="35000"/>
            </a:spcAft>
            <a:buNone/>
          </a:pPr>
          <a:r>
            <a:rPr lang="en-US" sz="1600" kern="1200" dirty="0"/>
            <a:t>It gives a short definition of each expression, but many of them have been interpreted in different ways by different thinkers. Expanding the entries to briefly indicate key philosophical interpretations would help student develop a critical understanding of concepts.</a:t>
          </a:r>
        </a:p>
      </dsp:txBody>
      <dsp:txXfrm>
        <a:off x="1218780" y="450"/>
        <a:ext cx="8949347" cy="1055221"/>
      </dsp:txXfrm>
    </dsp:sp>
    <dsp:sp modelId="{BAA00B22-4160-4599-A348-5A3904012095}">
      <dsp:nvSpPr>
        <dsp:cNvPr id="0" name=""/>
        <dsp:cNvSpPr/>
      </dsp:nvSpPr>
      <dsp:spPr>
        <a:xfrm>
          <a:off x="0" y="1319477"/>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A2DD-21ED-4F5E-A7E5-705E332E981B}">
      <dsp:nvSpPr>
        <dsp:cNvPr id="0" name=""/>
        <dsp:cNvSpPr/>
      </dsp:nvSpPr>
      <dsp:spPr>
        <a:xfrm>
          <a:off x="319204" y="1556902"/>
          <a:ext cx="580371" cy="580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C8DC68-1239-47D4-86AB-4E484F489449}">
      <dsp:nvSpPr>
        <dsp:cNvPr id="0" name=""/>
        <dsp:cNvSpPr/>
      </dsp:nvSpPr>
      <dsp:spPr>
        <a:xfrm>
          <a:off x="1218780" y="1319477"/>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711200">
            <a:lnSpc>
              <a:spcPct val="100000"/>
            </a:lnSpc>
            <a:spcBef>
              <a:spcPct val="0"/>
            </a:spcBef>
            <a:spcAft>
              <a:spcPct val="35000"/>
            </a:spcAft>
            <a:buNone/>
          </a:pPr>
          <a:r>
            <a:rPr lang="en-US" sz="1600" kern="1200"/>
            <a:t>When philosophers are mentioned, it does not provide direct links or references to their works or biographical information. Adding these connections would make it easier for students to place the terms in their proper philosophical context.</a:t>
          </a:r>
        </a:p>
      </dsp:txBody>
      <dsp:txXfrm>
        <a:off x="1218780" y="1319477"/>
        <a:ext cx="8949347" cy="1055221"/>
      </dsp:txXfrm>
    </dsp:sp>
    <dsp:sp modelId="{6FD13DBF-1CE2-45B1-BD86-9A02DE2B8DB2}">
      <dsp:nvSpPr>
        <dsp:cNvPr id="0" name=""/>
        <dsp:cNvSpPr/>
      </dsp:nvSpPr>
      <dsp:spPr>
        <a:xfrm>
          <a:off x="0" y="2638503"/>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41189-B8D3-4C76-B3A8-AB3369B130EA}">
      <dsp:nvSpPr>
        <dsp:cNvPr id="0" name=""/>
        <dsp:cNvSpPr/>
      </dsp:nvSpPr>
      <dsp:spPr>
        <a:xfrm>
          <a:off x="319204" y="2875928"/>
          <a:ext cx="580371" cy="580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BFD2D-043B-45C1-97F5-0BA04D9FF2F2}">
      <dsp:nvSpPr>
        <dsp:cNvPr id="0" name=""/>
        <dsp:cNvSpPr/>
      </dsp:nvSpPr>
      <dsp:spPr>
        <a:xfrm>
          <a:off x="1218780" y="2638503"/>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711200">
            <a:lnSpc>
              <a:spcPct val="100000"/>
            </a:lnSpc>
            <a:spcBef>
              <a:spcPct val="0"/>
            </a:spcBef>
            <a:spcAft>
              <a:spcPct val="35000"/>
            </a:spcAft>
            <a:buNone/>
          </a:pPr>
          <a:r>
            <a:rPr lang="en-US" sz="1600" kern="1200"/>
            <a:t>Some entries are related (i.e “a priori” and “a posteriori”) but these relationships are not explicitly indicated in the document. Making these connections visible would help students understand the logical and conceptual relationships among terms.</a:t>
          </a:r>
        </a:p>
      </dsp:txBody>
      <dsp:txXfrm>
        <a:off x="1218780" y="2638503"/>
        <a:ext cx="8949347" cy="1055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DFA83-12C1-46BC-B7A3-7C64E2A9920B}">
      <dsp:nvSpPr>
        <dsp:cNvPr id="0" name=""/>
        <dsp:cNvSpPr/>
      </dsp:nvSpPr>
      <dsp:spPr>
        <a:xfrm>
          <a:off x="0" y="476"/>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D636D-5AD4-4425-A7ED-326730725BCB}">
      <dsp:nvSpPr>
        <dsp:cNvPr id="0" name=""/>
        <dsp:cNvSpPr/>
      </dsp:nvSpPr>
      <dsp:spPr>
        <a:xfrm>
          <a:off x="337409" y="251442"/>
          <a:ext cx="613471" cy="613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66B50-1A79-4318-BE81-5BDAC0C6AE20}">
      <dsp:nvSpPr>
        <dsp:cNvPr id="0" name=""/>
        <dsp:cNvSpPr/>
      </dsp:nvSpPr>
      <dsp:spPr>
        <a:xfrm>
          <a:off x="1288289" y="476"/>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dirty="0"/>
            <a:t>This resource exists in a relatively </a:t>
          </a:r>
          <a:r>
            <a:rPr lang="en-US" sz="1700" b="1" kern="1200" dirty="0"/>
            <a:t>isolated</a:t>
          </a:r>
          <a:r>
            <a:rPr lang="en-US" sz="1700" kern="1200" dirty="0"/>
            <a:t> form. Publishing it as </a:t>
          </a:r>
          <a:r>
            <a:rPr lang="en-US" sz="1700" b="1" kern="1200" dirty="0"/>
            <a:t>linked data </a:t>
          </a:r>
          <a:r>
            <a:rPr lang="en-US" sz="1700" kern="1200" dirty="0"/>
            <a:t>by integrating it with existing ontologies or connecting entries to structured resources like </a:t>
          </a:r>
          <a:r>
            <a:rPr lang="en-US" sz="1700" kern="1200" dirty="0" err="1"/>
            <a:t>Wikidata</a:t>
          </a:r>
          <a:r>
            <a:rPr lang="en-US" sz="1700" kern="1200" dirty="0"/>
            <a:t> would significantly enrich its role as a resource for philosophical study.</a:t>
          </a:r>
        </a:p>
      </dsp:txBody>
      <dsp:txXfrm>
        <a:off x="1288289" y="476"/>
        <a:ext cx="8879838" cy="1115402"/>
      </dsp:txXfrm>
    </dsp:sp>
    <dsp:sp modelId="{0DD3E1B0-6908-452F-B068-D2E077E955FF}">
      <dsp:nvSpPr>
        <dsp:cNvPr id="0" name=""/>
        <dsp:cNvSpPr/>
      </dsp:nvSpPr>
      <dsp:spPr>
        <a:xfrm>
          <a:off x="0" y="1394729"/>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D8984-937B-4B38-AB2A-253053E8C645}">
      <dsp:nvSpPr>
        <dsp:cNvPr id="0" name=""/>
        <dsp:cNvSpPr/>
      </dsp:nvSpPr>
      <dsp:spPr>
        <a:xfrm>
          <a:off x="337409" y="1645694"/>
          <a:ext cx="613471" cy="613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9857C-DEF6-4AEE-808C-B56BC41B7914}">
      <dsp:nvSpPr>
        <dsp:cNvPr id="0" name=""/>
        <dsp:cNvSpPr/>
      </dsp:nvSpPr>
      <dsp:spPr>
        <a:xfrm>
          <a:off x="1288289" y="1394729"/>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a:t>This would allow students to situate each term within a broader conceptual and historical network, and to explore philosophical concepts across languages and interpretations more effectively. </a:t>
          </a:r>
        </a:p>
      </dsp:txBody>
      <dsp:txXfrm>
        <a:off x="1288289" y="1394729"/>
        <a:ext cx="8879838" cy="1115402"/>
      </dsp:txXfrm>
    </dsp:sp>
    <dsp:sp modelId="{0C7DAFEF-1410-4825-BCE3-61BC8E1B0F12}">
      <dsp:nvSpPr>
        <dsp:cNvPr id="0" name=""/>
        <dsp:cNvSpPr/>
      </dsp:nvSpPr>
      <dsp:spPr>
        <a:xfrm>
          <a:off x="0" y="2788982"/>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1659F-44F3-4947-B792-2E4BE30CF1A9}">
      <dsp:nvSpPr>
        <dsp:cNvPr id="0" name=""/>
        <dsp:cNvSpPr/>
      </dsp:nvSpPr>
      <dsp:spPr>
        <a:xfrm>
          <a:off x="337409" y="3039947"/>
          <a:ext cx="613471" cy="613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3A68AB-A762-481A-954B-E2883413074A}">
      <dsp:nvSpPr>
        <dsp:cNvPr id="0" name=""/>
        <dsp:cNvSpPr/>
      </dsp:nvSpPr>
      <dsp:spPr>
        <a:xfrm>
          <a:off x="1288289" y="2788982"/>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dirty="0"/>
            <a:t>Linking terms, expressions, and philosopher names to external sources would transform the resource from a static glossary into a dynamic, </a:t>
          </a:r>
          <a:r>
            <a:rPr lang="en-US" sz="1700" b="1" kern="1200" dirty="0"/>
            <a:t>interoperable</a:t>
          </a:r>
          <a:r>
            <a:rPr lang="en-US" sz="1700" kern="1200" dirty="0"/>
            <a:t> tool for philosophical study and research.</a:t>
          </a:r>
        </a:p>
      </dsp:txBody>
      <dsp:txXfrm>
        <a:off x="1288289" y="2788982"/>
        <a:ext cx="8879838" cy="11154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5/19/2025</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5/19/2025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35</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a:t>9/4/20XX</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a:t>9/4/20XX</a:t>
            </a:r>
            <a:endParaRPr lang="en-US" dirty="0"/>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9/4/20XX</a:t>
            </a:r>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onazzog/PhiloLatin/blob/main/PhiloLatinRdf.ipynb" TargetMode="External"/><Relationship Id="rId2" Type="http://schemas.openxmlformats.org/officeDocument/2006/relationships/hyperlink" Target="https://github.com/tonazzog/PhiloLatin/blob/main/LiLa_linker.ipynb" TargetMode="External"/><Relationship Id="rId1" Type="http://schemas.openxmlformats.org/officeDocument/2006/relationships/slideLayout" Target="../slideLayouts/slideLayout5.xml"/><Relationship Id="rId4" Type="http://schemas.openxmlformats.org/officeDocument/2006/relationships/hyperlink" Target="https://github.com/tonazzog/PhiloLatin/tree/main/queri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onazzog/PhiloLati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4.xml.rels><?xml version="1.0" encoding="UTF-8" standalone="yes"?>
<Relationships xmlns="http://schemas.openxmlformats.org/package/2006/relationships"><Relationship Id="rId2" Type="http://schemas.openxmlformats.org/officeDocument/2006/relationships/hyperlink" Target="https://philosophy.unc.edu/wp-content/uploads/sites/122/2013/10/Latin-and-Greek-for-Philosophers.pdf"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normAutofit fontScale="90000"/>
          </a:bodyPr>
          <a:lstStyle/>
          <a:p>
            <a:r>
              <a:rPr lang="en-US" dirty="0"/>
              <a:t>Linking Latin Philosophical Expressions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dirty="0"/>
              <a:t>Giovanna Tonazzo</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6CF3-9FAA-0DDC-3359-B77606D99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F5AF82-6C24-FBF7-7306-D6BFC26DC73B}"/>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0DCE3FF3-55F8-9D0B-58B5-325E9FCD6811}"/>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dirty="0" err="1"/>
              <a:t>OpenRefine</a:t>
            </a:r>
            <a:r>
              <a:rPr lang="en-US" dirty="0"/>
              <a:t> for reconciliation with </a:t>
            </a:r>
            <a:r>
              <a:rPr lang="en-US" dirty="0" err="1"/>
              <a:t>Wikidata</a:t>
            </a:r>
            <a:r>
              <a:rPr lang="en-US" dirty="0"/>
              <a:t> page of entry, philosopher, branch of philosophy.</a:t>
            </a:r>
          </a:p>
          <a:p>
            <a:pPr marL="342900" indent="-342900">
              <a:buFont typeface="Arial" panose="020B0604020202020204" pitchFamily="34" charset="0"/>
              <a:buChar char="•"/>
            </a:pPr>
            <a:r>
              <a:rPr lang="en-US" dirty="0"/>
              <a:t>Python procedure to call </a:t>
            </a:r>
            <a:r>
              <a:rPr lang="en-US" dirty="0" err="1"/>
              <a:t>LiLa</a:t>
            </a:r>
            <a:r>
              <a:rPr lang="en-US" dirty="0"/>
              <a:t> </a:t>
            </a:r>
            <a:r>
              <a:rPr lang="en-US" dirty="0" err="1"/>
              <a:t>TextLinker</a:t>
            </a:r>
            <a:r>
              <a:rPr lang="en-US" dirty="0"/>
              <a:t> (see </a:t>
            </a:r>
            <a:r>
              <a:rPr lang="en-US" dirty="0">
                <a:hlinkClick r:id="rId2"/>
              </a:rPr>
              <a:t>notebook</a:t>
            </a:r>
            <a:r>
              <a:rPr lang="en-US" dirty="0"/>
              <a:t>).</a:t>
            </a:r>
          </a:p>
          <a:p>
            <a:pPr marL="342900" indent="-342900"/>
            <a:r>
              <a:rPr lang="en-US" dirty="0"/>
              <a:t>Python procedure to call </a:t>
            </a:r>
            <a:r>
              <a:rPr lang="en-US" dirty="0" err="1"/>
              <a:t>UDPipe</a:t>
            </a:r>
            <a:r>
              <a:rPr lang="en-US" dirty="0"/>
              <a:t> API for annotation.</a:t>
            </a:r>
          </a:p>
          <a:p>
            <a:pPr marL="342900" indent="-342900">
              <a:buFont typeface="Arial" panose="020B0604020202020204" pitchFamily="34" charset="0"/>
              <a:buChar char="•"/>
            </a:pPr>
            <a:r>
              <a:rPr lang="en-US" dirty="0"/>
              <a:t>Python procedure using </a:t>
            </a:r>
            <a:r>
              <a:rPr lang="en-US" dirty="0" err="1"/>
              <a:t>RdfLib</a:t>
            </a:r>
            <a:r>
              <a:rPr lang="en-US" dirty="0"/>
              <a:t> to generate the </a:t>
            </a:r>
            <a:r>
              <a:rPr lang="en-US" dirty="0" err="1"/>
              <a:t>triplestore</a:t>
            </a:r>
            <a:r>
              <a:rPr lang="en-US" dirty="0"/>
              <a:t> (see </a:t>
            </a:r>
            <a:r>
              <a:rPr lang="en-US" dirty="0">
                <a:hlinkClick r:id="rId3"/>
              </a:rPr>
              <a:t>notebook</a:t>
            </a:r>
            <a:r>
              <a:rPr lang="en-US" dirty="0"/>
              <a:t>).</a:t>
            </a:r>
          </a:p>
          <a:p>
            <a:pPr marL="342900" indent="-342900">
              <a:buFont typeface="Arial" panose="020B0604020202020204" pitchFamily="34" charset="0"/>
              <a:buChar char="•"/>
            </a:pPr>
            <a:r>
              <a:rPr lang="en-US" dirty="0"/>
              <a:t>Apache Jena </a:t>
            </a:r>
            <a:r>
              <a:rPr lang="en-US" dirty="0" err="1"/>
              <a:t>Fuseki</a:t>
            </a:r>
            <a:r>
              <a:rPr lang="en-US" dirty="0"/>
              <a:t> and </a:t>
            </a:r>
            <a:r>
              <a:rPr lang="en-US" dirty="0" err="1"/>
              <a:t>LodLive</a:t>
            </a:r>
            <a:r>
              <a:rPr lang="en-US" dirty="0"/>
              <a:t> for visualization.</a:t>
            </a:r>
          </a:p>
          <a:p>
            <a:pPr marL="342900" indent="-342900">
              <a:buFont typeface="Arial" panose="020B0604020202020204" pitchFamily="34" charset="0"/>
              <a:buChar char="•"/>
            </a:pPr>
            <a:r>
              <a:rPr lang="en-US" dirty="0"/>
              <a:t>Basic </a:t>
            </a:r>
            <a:r>
              <a:rPr lang="en-US" dirty="0">
                <a:hlinkClick r:id="rId4"/>
              </a:rPr>
              <a:t>SPARQL queries </a:t>
            </a:r>
            <a:r>
              <a:rPr lang="en-US" dirty="0"/>
              <a:t>for analysis.</a:t>
            </a:r>
          </a:p>
          <a:p>
            <a:endParaRPr lang="en-US" dirty="0"/>
          </a:p>
        </p:txBody>
      </p:sp>
      <p:sp>
        <p:nvSpPr>
          <p:cNvPr id="4" name="Slide Number Placeholder 3">
            <a:extLst>
              <a:ext uri="{FF2B5EF4-FFF2-40B4-BE49-F238E27FC236}">
                <a16:creationId xmlns:a16="http://schemas.microsoft.com/office/drawing/2014/main" id="{11CAF582-9D2A-FB5C-9493-8A24843CFA31}"/>
              </a:ext>
            </a:extLst>
          </p:cNvPr>
          <p:cNvSpPr>
            <a:spLocks noGrp="1"/>
          </p:cNvSpPr>
          <p:nvPr>
            <p:ph type="sldNum" sz="quarter" idx="12"/>
          </p:nvPr>
        </p:nvSpPr>
        <p:spPr/>
        <p:txBody>
          <a:bodyPr/>
          <a:lstStyle/>
          <a:p>
            <a:fld id="{A65A5C87-DF58-40C8-B092-1DE63DB4547E}" type="slidenum">
              <a:rPr lang="en-US" smtClean="0"/>
              <a:t>10</a:t>
            </a:fld>
            <a:endParaRPr lang="en-US" dirty="0"/>
          </a:p>
        </p:txBody>
      </p:sp>
    </p:spTree>
    <p:extLst>
      <p:ext uri="{BB962C8B-B14F-4D97-AF65-F5344CB8AC3E}">
        <p14:creationId xmlns:p14="http://schemas.microsoft.com/office/powerpoint/2010/main" val="32311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F65AB-93E5-4829-674D-CEC601CCF75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9B65EEC3-C157-D019-CCF8-54ED761C85C6}"/>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Linking to </a:t>
            </a:r>
            <a:r>
              <a:rPr lang="en-US" sz="2800" dirty="0" err="1"/>
              <a:t>LiLa</a:t>
            </a:r>
            <a:endParaRPr lang="en-US" sz="2800" dirty="0"/>
          </a:p>
        </p:txBody>
      </p:sp>
      <p:sp>
        <p:nvSpPr>
          <p:cNvPr id="27" name="Rectangle 2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75F7E25F-6A0F-A58A-9B76-A099D143FC25}"/>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a:spcAft>
                <a:spcPts val="600"/>
              </a:spcAft>
            </a:pPr>
            <a:r>
              <a:rPr lang="en-US" sz="1700" dirty="0"/>
              <a:t>Problems:</a:t>
            </a:r>
          </a:p>
          <a:p>
            <a:pPr marL="285750" indent="-285750">
              <a:spcAft>
                <a:spcPts val="600"/>
              </a:spcAft>
              <a:buFont typeface="Arial" panose="020B0604020202020204" pitchFamily="34" charset="0"/>
              <a:buChar char="•"/>
            </a:pPr>
            <a:r>
              <a:rPr lang="en-US" sz="1700" dirty="0"/>
              <a:t>No matches: solved by manual search in Lemma Bank query interface</a:t>
            </a:r>
          </a:p>
          <a:p>
            <a:pPr marL="285750" indent="-285750">
              <a:spcAft>
                <a:spcPts val="600"/>
              </a:spcAft>
              <a:buFont typeface="Arial" panose="020B0604020202020204" pitchFamily="34" charset="0"/>
              <a:buChar char="•"/>
            </a:pPr>
            <a:r>
              <a:rPr lang="en-US" sz="1700" dirty="0"/>
              <a:t>More than one match: ambiguity resolved with a SPARQL query to go from lemma to Wordnet </a:t>
            </a:r>
            <a:r>
              <a:rPr lang="en-US" sz="1700" dirty="0" err="1"/>
              <a:t>synset</a:t>
            </a:r>
            <a:r>
              <a:rPr lang="en-US" sz="1700" dirty="0"/>
              <a:t> to clarify meaning </a:t>
            </a:r>
          </a:p>
          <a:p>
            <a:pPr>
              <a:spcAft>
                <a:spcPts val="600"/>
              </a:spcAft>
            </a:pPr>
            <a:endParaRPr lang="en-US" sz="1700" dirty="0"/>
          </a:p>
        </p:txBody>
      </p:sp>
      <p:pic>
        <p:nvPicPr>
          <p:cNvPr id="2" name="Picture 1">
            <a:extLst>
              <a:ext uri="{FF2B5EF4-FFF2-40B4-BE49-F238E27FC236}">
                <a16:creationId xmlns:a16="http://schemas.microsoft.com/office/drawing/2014/main" id="{50A8D25B-6AA6-1132-AF42-5ED92A21C3CC}"/>
              </a:ext>
            </a:extLst>
          </p:cNvPr>
          <p:cNvPicPr>
            <a:picLocks noChangeAspect="1"/>
          </p:cNvPicPr>
          <p:nvPr/>
        </p:nvPicPr>
        <p:blipFill>
          <a:blip r:embed="rId2"/>
          <a:stretch>
            <a:fillRect/>
          </a:stretch>
        </p:blipFill>
        <p:spPr>
          <a:xfrm>
            <a:off x="4954506" y="526689"/>
            <a:ext cx="6922008" cy="4914626"/>
          </a:xfrm>
          <a:prstGeom prst="rect">
            <a:avLst/>
          </a:prstGeom>
        </p:spPr>
      </p:pic>
      <p:sp>
        <p:nvSpPr>
          <p:cNvPr id="4" name="Slide Number Placeholder 3">
            <a:extLst>
              <a:ext uri="{FF2B5EF4-FFF2-40B4-BE49-F238E27FC236}">
                <a16:creationId xmlns:a16="http://schemas.microsoft.com/office/drawing/2014/main" id="{3B90E307-8EA5-1B77-D3A5-3EAF0328BF5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11</a:t>
            </a:fld>
            <a:endParaRPr lang="en-US">
              <a:solidFill>
                <a:schemeClr val="tx2">
                  <a:lumMod val="50000"/>
                  <a:lumOff val="50000"/>
                </a:schemeClr>
              </a:solidFill>
            </a:endParaRPr>
          </a:p>
        </p:txBody>
      </p:sp>
    </p:spTree>
    <p:extLst>
      <p:ext uri="{BB962C8B-B14F-4D97-AF65-F5344CB8AC3E}">
        <p14:creationId xmlns:p14="http://schemas.microsoft.com/office/powerpoint/2010/main" val="19575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39D16-DAF7-F346-2366-DAB357A65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C17D-698A-7DAD-55F6-B28A8A83E318}"/>
              </a:ext>
            </a:extLst>
          </p:cNvPr>
          <p:cNvSpPr>
            <a:spLocks noGrp="1"/>
          </p:cNvSpPr>
          <p:nvPr>
            <p:ph type="title"/>
          </p:nvPr>
        </p:nvSpPr>
        <p:spPr/>
        <p:txBody>
          <a:bodyPr/>
          <a:lstStyle/>
          <a:p>
            <a:r>
              <a:rPr lang="en-US" dirty="0"/>
              <a:t>Input data for Turtle file</a:t>
            </a:r>
          </a:p>
        </p:txBody>
      </p:sp>
      <p:sp>
        <p:nvSpPr>
          <p:cNvPr id="3" name="Content Placeholder 2">
            <a:extLst>
              <a:ext uri="{FF2B5EF4-FFF2-40B4-BE49-F238E27FC236}">
                <a16:creationId xmlns:a16="http://schemas.microsoft.com/office/drawing/2014/main" id="{1F6CC822-F7C5-C46D-7069-C00DA00B8E4F}"/>
              </a:ext>
            </a:extLst>
          </p:cNvPr>
          <p:cNvSpPr>
            <a:spLocks noGrp="1"/>
          </p:cNvSpPr>
          <p:nvPr>
            <p:ph idx="1"/>
          </p:nvPr>
        </p:nvSpPr>
        <p:spPr/>
        <p:txBody>
          <a:bodyPr/>
          <a:lstStyle/>
          <a:p>
            <a:pPr marL="285750" indent="-285750">
              <a:buFont typeface="Arial" panose="020B0604020202020204" pitchFamily="34" charset="0"/>
              <a:buChar char="•"/>
            </a:pPr>
            <a:r>
              <a:rPr lang="en-US" dirty="0"/>
              <a:t>CSV files for entries and interpretations</a:t>
            </a:r>
          </a:p>
          <a:p>
            <a:pPr marL="285750" indent="-285750">
              <a:buFont typeface="Arial" panose="020B0604020202020204" pitchFamily="34" charset="0"/>
              <a:buChar char="•"/>
            </a:pPr>
            <a:r>
              <a:rPr lang="en-US" dirty="0"/>
              <a:t>JSON file for </a:t>
            </a:r>
            <a:r>
              <a:rPr lang="en-US" dirty="0" err="1"/>
              <a:t>LiLa</a:t>
            </a:r>
            <a:r>
              <a:rPr lang="en-US" dirty="0"/>
              <a:t> links</a:t>
            </a:r>
          </a:p>
          <a:p>
            <a:pPr marL="285750" indent="-285750">
              <a:buFont typeface="Arial" panose="020B0604020202020204" pitchFamily="34" charset="0"/>
              <a:buChar char="•"/>
            </a:pPr>
            <a:r>
              <a:rPr lang="en-US" dirty="0"/>
              <a:t>Manually curated list of linked concepts</a:t>
            </a:r>
          </a:p>
          <a:p>
            <a:pPr marL="285750" indent="-285750">
              <a:buFont typeface="Arial" panose="020B0604020202020204" pitchFamily="34" charset="0"/>
              <a:buChar char="•"/>
            </a:pPr>
            <a:r>
              <a:rPr lang="en-US" dirty="0"/>
              <a:t>Response in </a:t>
            </a:r>
            <a:r>
              <a:rPr lang="en-US" dirty="0" err="1"/>
              <a:t>CoNLL</a:t>
            </a:r>
            <a:r>
              <a:rPr lang="en-US" dirty="0"/>
              <a:t>-U format returned by </a:t>
            </a:r>
            <a:r>
              <a:rPr lang="en-US" dirty="0" err="1"/>
              <a:t>UDPipe</a:t>
            </a:r>
            <a:r>
              <a:rPr lang="en-US" dirty="0"/>
              <a:t> (using model “latin-evalatin24-240520”)</a:t>
            </a:r>
          </a:p>
          <a:p>
            <a:endParaRPr lang="en-US" dirty="0"/>
          </a:p>
        </p:txBody>
      </p:sp>
      <p:sp>
        <p:nvSpPr>
          <p:cNvPr id="4" name="Slide Number Placeholder 3">
            <a:extLst>
              <a:ext uri="{FF2B5EF4-FFF2-40B4-BE49-F238E27FC236}">
                <a16:creationId xmlns:a16="http://schemas.microsoft.com/office/drawing/2014/main" id="{9AA4017F-0815-FB03-39D9-FEBFB03D3D24}"/>
              </a:ext>
            </a:extLst>
          </p:cNvPr>
          <p:cNvSpPr>
            <a:spLocks noGrp="1"/>
          </p:cNvSpPr>
          <p:nvPr>
            <p:ph type="sldNum" sz="quarter" idx="12"/>
          </p:nvPr>
        </p:nvSpPr>
        <p:spPr/>
        <p:txBody>
          <a:bodyPr/>
          <a:lstStyle/>
          <a:p>
            <a:fld id="{A65A5C87-DF58-40C8-B092-1DE63DB4547E}" type="slidenum">
              <a:rPr lang="en-US" smtClean="0"/>
              <a:t>12</a:t>
            </a:fld>
            <a:endParaRPr lang="en-US" dirty="0"/>
          </a:p>
        </p:txBody>
      </p:sp>
    </p:spTree>
    <p:extLst>
      <p:ext uri="{BB962C8B-B14F-4D97-AF65-F5344CB8AC3E}">
        <p14:creationId xmlns:p14="http://schemas.microsoft.com/office/powerpoint/2010/main" val="242289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1E64-AE28-7B88-0981-F52283FB916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F22B9-B733-5D6A-7D4B-4DAEB96EC6C9}"/>
              </a:ext>
            </a:extLst>
          </p:cNvPr>
          <p:cNvSpPr>
            <a:spLocks noGrp="1"/>
          </p:cNvSpPr>
          <p:nvPr>
            <p:ph type="sldNum" sz="quarter" idx="12"/>
          </p:nvPr>
        </p:nvSpPr>
        <p:spPr/>
        <p:txBody>
          <a:bodyPr/>
          <a:lstStyle/>
          <a:p>
            <a:fld id="{A65A5C87-DF58-40C8-B092-1DE63DB4547E}" type="slidenum">
              <a:rPr lang="en-US" smtClean="0"/>
              <a:t>13</a:t>
            </a:fld>
            <a:endParaRPr lang="en-US" dirty="0"/>
          </a:p>
        </p:txBody>
      </p:sp>
      <p:sp>
        <p:nvSpPr>
          <p:cNvPr id="15" name="TextBox 14">
            <a:extLst>
              <a:ext uri="{FF2B5EF4-FFF2-40B4-BE49-F238E27FC236}">
                <a16:creationId xmlns:a16="http://schemas.microsoft.com/office/drawing/2014/main" id="{9D3047D2-8757-5DCD-4B98-6607C129777C}"/>
              </a:ext>
            </a:extLst>
          </p:cNvPr>
          <p:cNvSpPr txBox="1"/>
          <p:nvPr/>
        </p:nvSpPr>
        <p:spPr>
          <a:xfrm>
            <a:off x="727787" y="821094"/>
            <a:ext cx="10711543" cy="5355312"/>
          </a:xfrm>
          <a:prstGeom prst="rect">
            <a:avLst/>
          </a:prstGeom>
          <a:noFill/>
        </p:spPr>
        <p:txBody>
          <a:bodyPr wrap="square" rtlCol="0">
            <a:spAutoFit/>
          </a:bodyPr>
          <a:lstStyle/>
          <a:p>
            <a:r>
              <a:rPr lang="en-US" dirty="0"/>
              <a:t>Modeling</a:t>
            </a:r>
          </a:p>
          <a:p>
            <a:endParaRPr lang="en-US" dirty="0"/>
          </a:p>
          <a:p>
            <a:r>
              <a:rPr lang="en-US" dirty="0"/>
              <a:t>I considered the resource both as a corpus and as a lexical resource</a:t>
            </a:r>
          </a:p>
          <a:p>
            <a:endParaRPr lang="en-US" dirty="0"/>
          </a:p>
          <a:p>
            <a:r>
              <a:rPr lang="en-US" dirty="0"/>
              <a:t>Corpus</a:t>
            </a:r>
          </a:p>
          <a:p>
            <a:r>
              <a:rPr lang="en-US" dirty="0"/>
              <a:t>Modular approach: distinguish between content and annotation layer</a:t>
            </a:r>
          </a:p>
          <a:p>
            <a:r>
              <a:rPr lang="en-US" dirty="0"/>
              <a:t>Content:</a:t>
            </a:r>
          </a:p>
          <a:p>
            <a:r>
              <a:rPr lang="en-US" dirty="0"/>
              <a:t>	Expressions belong to the “</a:t>
            </a:r>
            <a:r>
              <a:rPr lang="en-US" dirty="0" err="1"/>
              <a:t>ExpressionLayer</a:t>
            </a:r>
            <a:r>
              <a:rPr lang="en-US" dirty="0"/>
              <a:t>”</a:t>
            </a:r>
          </a:p>
          <a:p>
            <a:r>
              <a:rPr lang="en-US" dirty="0"/>
              <a:t>	Tokens belong to the “</a:t>
            </a:r>
            <a:r>
              <a:rPr lang="en-US" dirty="0" err="1"/>
              <a:t>DocumentLayer</a:t>
            </a:r>
            <a:r>
              <a:rPr lang="en-US" dirty="0"/>
              <a:t>”</a:t>
            </a:r>
          </a:p>
          <a:p>
            <a:endParaRPr lang="en-US" dirty="0"/>
          </a:p>
          <a:p>
            <a:r>
              <a:rPr lang="en-US" dirty="0"/>
              <a:t>Each expression is a POWLA Root that belongs to the Expression Layer</a:t>
            </a:r>
          </a:p>
          <a:p>
            <a:r>
              <a:rPr lang="en-US" dirty="0"/>
              <a:t>The tokens are terminals in the Document Layer, they are linked to the root via the </a:t>
            </a:r>
            <a:r>
              <a:rPr lang="en-US" dirty="0" err="1"/>
              <a:t>hasTerminal</a:t>
            </a:r>
            <a:r>
              <a:rPr lang="en-US" dirty="0"/>
              <a:t> relation and to other tokens as </a:t>
            </a:r>
            <a:r>
              <a:rPr lang="en-US" dirty="0" err="1"/>
              <a:t>prev</a:t>
            </a:r>
            <a:r>
              <a:rPr lang="en-US" dirty="0"/>
              <a:t>, next</a:t>
            </a:r>
          </a:p>
          <a:p>
            <a:endParaRPr lang="en-US" dirty="0"/>
          </a:p>
          <a:p>
            <a:r>
              <a:rPr lang="en-US" dirty="0"/>
              <a:t>Syntax</a:t>
            </a:r>
          </a:p>
          <a:p>
            <a:r>
              <a:rPr lang="en-US" dirty="0"/>
              <a:t>Lemma feats </a:t>
            </a:r>
            <a:r>
              <a:rPr lang="en-US" dirty="0" err="1"/>
              <a:t>deprel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87798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99600-4370-B33A-A69B-B1C4AFBDAAC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070836-A8CA-15F5-A0E4-0FEAB84710D6}"/>
              </a:ext>
            </a:extLst>
          </p:cNvPr>
          <p:cNvSpPr>
            <a:spLocks noGrp="1"/>
          </p:cNvSpPr>
          <p:nvPr>
            <p:ph type="sldNum" sz="quarter" idx="12"/>
          </p:nvPr>
        </p:nvSpPr>
        <p:spPr/>
        <p:txBody>
          <a:bodyPr/>
          <a:lstStyle/>
          <a:p>
            <a:fld id="{A65A5C87-DF58-40C8-B092-1DE63DB4547E}" type="slidenum">
              <a:rPr lang="en-US" smtClean="0"/>
              <a:t>14</a:t>
            </a:fld>
            <a:endParaRPr lang="en-US" dirty="0"/>
          </a:p>
        </p:txBody>
      </p:sp>
      <p:sp>
        <p:nvSpPr>
          <p:cNvPr id="15" name="TextBox 14">
            <a:extLst>
              <a:ext uri="{FF2B5EF4-FFF2-40B4-BE49-F238E27FC236}">
                <a16:creationId xmlns:a16="http://schemas.microsoft.com/office/drawing/2014/main" id="{C985675B-D7B0-7E1B-02E0-3409131F31F4}"/>
              </a:ext>
            </a:extLst>
          </p:cNvPr>
          <p:cNvSpPr txBox="1"/>
          <p:nvPr/>
        </p:nvSpPr>
        <p:spPr>
          <a:xfrm>
            <a:off x="727787" y="821094"/>
            <a:ext cx="10711543" cy="3970318"/>
          </a:xfrm>
          <a:prstGeom prst="rect">
            <a:avLst/>
          </a:prstGeom>
          <a:noFill/>
        </p:spPr>
        <p:txBody>
          <a:bodyPr wrap="square" rtlCol="0">
            <a:spAutoFit/>
          </a:bodyPr>
          <a:lstStyle/>
          <a:p>
            <a:r>
              <a:rPr lang="en-US" dirty="0"/>
              <a:t>Semantics</a:t>
            </a:r>
          </a:p>
          <a:p>
            <a:endParaRPr lang="en-US" dirty="0"/>
          </a:p>
          <a:p>
            <a:r>
              <a:rPr lang="en-US" dirty="0"/>
              <a:t>General concept modeled as </a:t>
            </a:r>
            <a:r>
              <a:rPr lang="en-US" dirty="0" err="1"/>
              <a:t>LexicalConcept</a:t>
            </a:r>
            <a:r>
              <a:rPr lang="en-US" dirty="0"/>
              <a:t> evoked by the lexical entry (both Latin and English lexical entry evoke the same concept)</a:t>
            </a:r>
          </a:p>
          <a:p>
            <a:r>
              <a:rPr lang="en-US" dirty="0"/>
              <a:t>The lexical concept has SKOS definition and link to </a:t>
            </a:r>
            <a:r>
              <a:rPr lang="en-US" dirty="0" err="1"/>
              <a:t>wikidata</a:t>
            </a:r>
            <a:r>
              <a:rPr lang="en-US" dirty="0"/>
              <a:t> page</a:t>
            </a:r>
          </a:p>
          <a:p>
            <a:r>
              <a:rPr lang="en-US" dirty="0"/>
              <a:t>Relations between expressions (a priori a posteriori) as relation between lexical concepts</a:t>
            </a:r>
          </a:p>
          <a:p>
            <a:r>
              <a:rPr lang="en-US" dirty="0"/>
              <a:t>Specific interpretations by different philosophers as different senses, linked to the general concept via SKOS narrower relation</a:t>
            </a:r>
          </a:p>
          <a:p>
            <a:r>
              <a:rPr lang="en-US" dirty="0"/>
              <a:t>Philosopher are connected to the sense as </a:t>
            </a:r>
            <a:r>
              <a:rPr lang="en-US" dirty="0" err="1"/>
              <a:t>dc:creator</a:t>
            </a:r>
            <a:r>
              <a:rPr lang="en-US" dirty="0"/>
              <a:t> of that particular interpretation</a:t>
            </a:r>
          </a:p>
          <a:p>
            <a:r>
              <a:rPr lang="en-US" dirty="0"/>
              <a:t>Branch of philosophy linked to lexical concept as broader concept</a:t>
            </a:r>
          </a:p>
          <a:p>
            <a:endParaRPr lang="en-US" dirty="0"/>
          </a:p>
          <a:p>
            <a:endParaRPr lang="en-US" dirty="0"/>
          </a:p>
          <a:p>
            <a:r>
              <a:rPr lang="en-US" dirty="0"/>
              <a:t>Translation</a:t>
            </a:r>
          </a:p>
          <a:p>
            <a:r>
              <a:rPr lang="en-US" dirty="0"/>
              <a:t>Relation between Latin and English lexical entries, reified, with category</a:t>
            </a:r>
          </a:p>
        </p:txBody>
      </p:sp>
    </p:spTree>
    <p:extLst>
      <p:ext uri="{BB962C8B-B14F-4D97-AF65-F5344CB8AC3E}">
        <p14:creationId xmlns:p14="http://schemas.microsoft.com/office/powerpoint/2010/main" val="317266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4C47D22-DE3C-9C2F-A09B-2229912548CD}"/>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dirty="0"/>
              <a:t>POWLA Corpus</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E572042-FEAA-AE2A-7697-464F39BBD92B}"/>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Annotation Layers</a:t>
            </a:r>
          </a:p>
          <a:p>
            <a:pPr marL="285750" indent="-285750">
              <a:buFont typeface="Arial" panose="020B0604020202020204" pitchFamily="34" charset="0"/>
              <a:buChar char="•"/>
            </a:pPr>
            <a:r>
              <a:rPr lang="en-US" sz="1700" dirty="0"/>
              <a:t>Expression and Document Layers</a:t>
            </a:r>
          </a:p>
          <a:p>
            <a:endParaRPr lang="en-US" sz="1700" dirty="0"/>
          </a:p>
        </p:txBody>
      </p:sp>
      <p:sp>
        <p:nvSpPr>
          <p:cNvPr id="2" name="Slide Number Placeholder 1">
            <a:extLst>
              <a:ext uri="{FF2B5EF4-FFF2-40B4-BE49-F238E27FC236}">
                <a16:creationId xmlns:a16="http://schemas.microsoft.com/office/drawing/2014/main" id="{A7A946F5-BC2A-F8EA-63CA-9D3E296088FF}"/>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15</a:t>
            </a:fld>
            <a:endParaRPr lang="en-US">
              <a:solidFill>
                <a:schemeClr val="tx2">
                  <a:lumMod val="50000"/>
                  <a:lumOff val="50000"/>
                </a:schemeClr>
              </a:solidFill>
            </a:endParaRPr>
          </a:p>
        </p:txBody>
      </p:sp>
      <p:pic>
        <p:nvPicPr>
          <p:cNvPr id="6" name="Picture 5">
            <a:extLst>
              <a:ext uri="{FF2B5EF4-FFF2-40B4-BE49-F238E27FC236}">
                <a16:creationId xmlns:a16="http://schemas.microsoft.com/office/drawing/2014/main" id="{3F2BD217-94BE-5411-786D-E3C6256783A1}"/>
              </a:ext>
            </a:extLst>
          </p:cNvPr>
          <p:cNvPicPr>
            <a:picLocks noChangeAspect="1"/>
          </p:cNvPicPr>
          <p:nvPr/>
        </p:nvPicPr>
        <p:blipFill>
          <a:blip r:embed="rId2"/>
          <a:stretch>
            <a:fillRect/>
          </a:stretch>
        </p:blipFill>
        <p:spPr>
          <a:xfrm>
            <a:off x="5818978" y="455613"/>
            <a:ext cx="4935890" cy="6083299"/>
          </a:xfrm>
          <a:prstGeom prst="rect">
            <a:avLst/>
          </a:prstGeom>
        </p:spPr>
      </p:pic>
    </p:spTree>
    <p:extLst>
      <p:ext uri="{BB962C8B-B14F-4D97-AF65-F5344CB8AC3E}">
        <p14:creationId xmlns:p14="http://schemas.microsoft.com/office/powerpoint/2010/main" val="339318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85E1C23-EEB1-A7F6-9D43-3F2D4CFF4A83}"/>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dirty="0"/>
              <a:t>Content Layers</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BDCEC68A-1151-B6A7-9EBF-1E0BE886711F}"/>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Expression Layer: expressions as POWLA roots</a:t>
            </a:r>
          </a:p>
          <a:p>
            <a:pPr marL="285750" indent="-285750">
              <a:buFont typeface="Arial" panose="020B0604020202020204" pitchFamily="34" charset="0"/>
              <a:buChar char="•"/>
            </a:pPr>
            <a:r>
              <a:rPr lang="en-US" sz="1700" dirty="0"/>
              <a:t>Document Layer: tokens as POWLA terminals, first - last</a:t>
            </a:r>
          </a:p>
          <a:p>
            <a:pPr marL="285750" indent="-285750">
              <a:buFont typeface="Arial" panose="020B0604020202020204" pitchFamily="34" charset="0"/>
              <a:buChar char="•"/>
            </a:pPr>
            <a:r>
              <a:rPr lang="en-US" sz="1700" dirty="0"/>
              <a:t>Links between tokens: </a:t>
            </a:r>
            <a:r>
              <a:rPr lang="en-US" sz="1700" dirty="0" err="1"/>
              <a:t>prev</a:t>
            </a:r>
            <a:r>
              <a:rPr lang="en-US" sz="1700" dirty="0"/>
              <a:t>- next</a:t>
            </a:r>
          </a:p>
        </p:txBody>
      </p:sp>
      <p:pic>
        <p:nvPicPr>
          <p:cNvPr id="4" name="Picture 3">
            <a:extLst>
              <a:ext uri="{FF2B5EF4-FFF2-40B4-BE49-F238E27FC236}">
                <a16:creationId xmlns:a16="http://schemas.microsoft.com/office/drawing/2014/main" id="{BB41D36C-A2B9-7291-E845-E251E26F9417}"/>
              </a:ext>
            </a:extLst>
          </p:cNvPr>
          <p:cNvPicPr>
            <a:picLocks noChangeAspect="1"/>
          </p:cNvPicPr>
          <p:nvPr/>
        </p:nvPicPr>
        <p:blipFill>
          <a:blip r:embed="rId2"/>
          <a:stretch>
            <a:fillRect/>
          </a:stretch>
        </p:blipFill>
        <p:spPr>
          <a:xfrm>
            <a:off x="6036660" y="843533"/>
            <a:ext cx="4646553" cy="5280175"/>
          </a:xfrm>
          <a:prstGeom prst="rect">
            <a:avLst/>
          </a:prstGeom>
        </p:spPr>
      </p:pic>
      <p:sp>
        <p:nvSpPr>
          <p:cNvPr id="2" name="Slide Number Placeholder 1">
            <a:extLst>
              <a:ext uri="{FF2B5EF4-FFF2-40B4-BE49-F238E27FC236}">
                <a16:creationId xmlns:a16="http://schemas.microsoft.com/office/drawing/2014/main" id="{179452A1-AE3B-786F-8EB6-793C4ED9A287}"/>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16</a:t>
            </a:fld>
            <a:endParaRPr lang="en-US">
              <a:solidFill>
                <a:schemeClr val="tx2">
                  <a:lumMod val="50000"/>
                  <a:lumOff val="50000"/>
                </a:schemeClr>
              </a:solidFill>
            </a:endParaRPr>
          </a:p>
        </p:txBody>
      </p:sp>
    </p:spTree>
    <p:extLst>
      <p:ext uri="{BB962C8B-B14F-4D97-AF65-F5344CB8AC3E}">
        <p14:creationId xmlns:p14="http://schemas.microsoft.com/office/powerpoint/2010/main" val="251669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10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Freeform: Shape 10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 name="Freeform: Shape 10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C8C12FF-A97F-7698-8D42-C4DCBDD79085}"/>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Syntax</a:t>
            </a:r>
            <a:endParaRPr lang="en-US" sz="2800" dirty="0"/>
          </a:p>
        </p:txBody>
      </p:sp>
      <p:sp>
        <p:nvSpPr>
          <p:cNvPr id="108" name="Rectangle 10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58BB1422-E158-2B57-EFF8-9140DC57DE0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Dependency Annotation Layer</a:t>
            </a:r>
          </a:p>
          <a:p>
            <a:pPr marL="285750" indent="-285750">
              <a:buFont typeface="Arial" panose="020B0604020202020204" pitchFamily="34" charset="0"/>
              <a:buChar char="•"/>
            </a:pPr>
            <a:r>
              <a:rPr lang="en-US" sz="1700" dirty="0"/>
              <a:t>Source, target, </a:t>
            </a:r>
            <a:r>
              <a:rPr lang="en-US" sz="1700" dirty="0" err="1"/>
              <a:t>deprel</a:t>
            </a:r>
            <a:endParaRPr lang="en-US" sz="1700" dirty="0"/>
          </a:p>
        </p:txBody>
      </p:sp>
      <p:sp>
        <p:nvSpPr>
          <p:cNvPr id="2" name="Slide Number Placeholder 1">
            <a:extLst>
              <a:ext uri="{FF2B5EF4-FFF2-40B4-BE49-F238E27FC236}">
                <a16:creationId xmlns:a16="http://schemas.microsoft.com/office/drawing/2014/main" id="{A44F3C01-A20F-E713-8182-D2A1B02FD99F}"/>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smtClean="0">
                <a:solidFill>
                  <a:schemeClr val="tx2">
                    <a:lumMod val="50000"/>
                    <a:lumOff val="50000"/>
                  </a:schemeClr>
                </a:solidFill>
              </a:rPr>
              <a:pPr>
                <a:spcAft>
                  <a:spcPts val="600"/>
                </a:spcAft>
              </a:pPr>
              <a:t>17</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3AE4710A-8A5F-84BC-DB7F-6B4441AE0FF6}"/>
              </a:ext>
            </a:extLst>
          </p:cNvPr>
          <p:cNvPicPr>
            <a:picLocks noChangeAspect="1"/>
          </p:cNvPicPr>
          <p:nvPr/>
        </p:nvPicPr>
        <p:blipFill>
          <a:blip r:embed="rId2"/>
          <a:stretch>
            <a:fillRect/>
          </a:stretch>
        </p:blipFill>
        <p:spPr>
          <a:xfrm>
            <a:off x="5395465" y="407002"/>
            <a:ext cx="5470174" cy="6040452"/>
          </a:xfrm>
          <a:prstGeom prst="rect">
            <a:avLst/>
          </a:prstGeom>
        </p:spPr>
      </p:pic>
    </p:spTree>
    <p:extLst>
      <p:ext uri="{BB962C8B-B14F-4D97-AF65-F5344CB8AC3E}">
        <p14:creationId xmlns:p14="http://schemas.microsoft.com/office/powerpoint/2010/main" val="29775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006E6-B0A0-11E9-F383-C569AE6B20DA}"/>
            </a:ext>
          </a:extLst>
        </p:cNvPr>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E5585E-31E0-92D6-9A78-6EB00D88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102">
            <a:extLst>
              <a:ext uri="{FF2B5EF4-FFF2-40B4-BE49-F238E27FC236}">
                <a16:creationId xmlns:a16="http://schemas.microsoft.com/office/drawing/2014/main" id="{8789C1DC-6CBA-6A56-400B-65138DD08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37C32B13-4E57-4496-53AD-ADC51E9F4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97015C24-27DF-34F7-5B5D-099B548B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Freeform: Shape 105">
            <a:extLst>
              <a:ext uri="{FF2B5EF4-FFF2-40B4-BE49-F238E27FC236}">
                <a16:creationId xmlns:a16="http://schemas.microsoft.com/office/drawing/2014/main" id="{39AFBD32-0D47-3FC8-67FB-95F5E0A9B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 name="Freeform: Shape 106">
            <a:extLst>
              <a:ext uri="{FF2B5EF4-FFF2-40B4-BE49-F238E27FC236}">
                <a16:creationId xmlns:a16="http://schemas.microsoft.com/office/drawing/2014/main" id="{E0C52B4F-D230-D392-F325-66532C9E9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3C1204C-3162-7566-91B7-F19921308CEC}"/>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Syntax</a:t>
            </a:r>
            <a:endParaRPr lang="en-US" sz="2800" dirty="0"/>
          </a:p>
        </p:txBody>
      </p:sp>
      <p:sp>
        <p:nvSpPr>
          <p:cNvPr id="108" name="Rectangle 107">
            <a:extLst>
              <a:ext uri="{FF2B5EF4-FFF2-40B4-BE49-F238E27FC236}">
                <a16:creationId xmlns:a16="http://schemas.microsoft.com/office/drawing/2014/main" id="{FFD04A96-2B18-E691-3558-F827B5AF1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F3C54036-788D-49BD-66BB-26A25BF80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191A4BB8-0D61-4EE9-F884-104C3C3302F4}"/>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UD Annotation Layer</a:t>
            </a:r>
          </a:p>
          <a:p>
            <a:pPr marL="285750" indent="-285750">
              <a:buFont typeface="Arial" panose="020B0604020202020204" pitchFamily="34" charset="0"/>
              <a:buChar char="•"/>
            </a:pPr>
            <a:r>
              <a:rPr lang="en-US" sz="1700" dirty="0"/>
              <a:t>POS and morphological features</a:t>
            </a:r>
          </a:p>
          <a:p>
            <a:pPr marL="285750" indent="-285750">
              <a:buFont typeface="Arial" panose="020B0604020202020204" pitchFamily="34" charset="0"/>
              <a:buChar char="•"/>
            </a:pPr>
            <a:r>
              <a:rPr lang="en-US" sz="1700" dirty="0"/>
              <a:t>Link to </a:t>
            </a:r>
            <a:r>
              <a:rPr lang="en-US" sz="1700" dirty="0" err="1"/>
              <a:t>LiLa</a:t>
            </a:r>
            <a:r>
              <a:rPr lang="en-US" sz="1700" dirty="0"/>
              <a:t> lemma</a:t>
            </a:r>
          </a:p>
        </p:txBody>
      </p:sp>
      <p:sp>
        <p:nvSpPr>
          <p:cNvPr id="2" name="Slide Number Placeholder 1">
            <a:extLst>
              <a:ext uri="{FF2B5EF4-FFF2-40B4-BE49-F238E27FC236}">
                <a16:creationId xmlns:a16="http://schemas.microsoft.com/office/drawing/2014/main" id="{F4F32D13-A0C1-FDBA-0947-D3B69DB1E525}"/>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smtClean="0">
                <a:solidFill>
                  <a:schemeClr val="tx2">
                    <a:lumMod val="50000"/>
                    <a:lumOff val="50000"/>
                  </a:schemeClr>
                </a:solidFill>
              </a:rPr>
              <a:pPr>
                <a:spcAft>
                  <a:spcPts val="600"/>
                </a:spcAft>
              </a:pPr>
              <a:t>18</a:t>
            </a:fld>
            <a:endParaRPr lang="en-US">
              <a:solidFill>
                <a:schemeClr val="tx2">
                  <a:lumMod val="50000"/>
                  <a:lumOff val="50000"/>
                </a:schemeClr>
              </a:solidFill>
            </a:endParaRPr>
          </a:p>
        </p:txBody>
      </p:sp>
      <p:pic>
        <p:nvPicPr>
          <p:cNvPr id="6" name="Picture 5">
            <a:extLst>
              <a:ext uri="{FF2B5EF4-FFF2-40B4-BE49-F238E27FC236}">
                <a16:creationId xmlns:a16="http://schemas.microsoft.com/office/drawing/2014/main" id="{627451AB-752D-5190-9736-38BF562F253A}"/>
              </a:ext>
            </a:extLst>
          </p:cNvPr>
          <p:cNvPicPr>
            <a:picLocks noChangeAspect="1"/>
          </p:cNvPicPr>
          <p:nvPr/>
        </p:nvPicPr>
        <p:blipFill>
          <a:blip r:embed="rId2"/>
          <a:stretch>
            <a:fillRect/>
          </a:stretch>
        </p:blipFill>
        <p:spPr>
          <a:xfrm>
            <a:off x="5308269" y="319087"/>
            <a:ext cx="6031133" cy="6219825"/>
          </a:xfrm>
          <a:prstGeom prst="rect">
            <a:avLst/>
          </a:prstGeom>
        </p:spPr>
      </p:pic>
    </p:spTree>
    <p:extLst>
      <p:ext uri="{BB962C8B-B14F-4D97-AF65-F5344CB8AC3E}">
        <p14:creationId xmlns:p14="http://schemas.microsoft.com/office/powerpoint/2010/main" val="2097229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AA6D23E-6883-44ED-17A9-2B4207816AB3}"/>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err="1"/>
              <a:t>Ontolex</a:t>
            </a:r>
            <a:endParaRPr lang="en-US" sz="2800" dirty="0"/>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3894A00-F010-6EEC-B568-C2DE0D8B0C7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Each expression is a </a:t>
            </a:r>
            <a:r>
              <a:rPr lang="en-US" sz="1700" dirty="0" err="1"/>
              <a:t>LexicalEntry</a:t>
            </a:r>
            <a:r>
              <a:rPr lang="en-US" sz="1700" dirty="0"/>
              <a:t> of a lexicon</a:t>
            </a:r>
          </a:p>
          <a:p>
            <a:pPr marL="285750" indent="-285750">
              <a:buFont typeface="Arial" panose="020B0604020202020204" pitchFamily="34" charset="0"/>
              <a:buChar char="•"/>
            </a:pPr>
            <a:r>
              <a:rPr lang="en-US" sz="1700" dirty="0"/>
              <a:t>Latin lexicon and English lexicon</a:t>
            </a:r>
          </a:p>
          <a:p>
            <a:pPr marL="285750" indent="-285750">
              <a:buFont typeface="Arial" panose="020B0604020202020204" pitchFamily="34" charset="0"/>
              <a:buChar char="•"/>
            </a:pPr>
            <a:r>
              <a:rPr lang="en-US" sz="1700" dirty="0"/>
              <a:t>Translation as </a:t>
            </a:r>
            <a:r>
              <a:rPr lang="en-US" sz="1700" dirty="0" err="1"/>
              <a:t>LexicalRel</a:t>
            </a:r>
            <a:r>
              <a:rPr lang="en-US" sz="1700" dirty="0"/>
              <a:t> between lexical entries</a:t>
            </a:r>
          </a:p>
          <a:p>
            <a:pPr marL="285750" indent="-285750">
              <a:buFont typeface="Arial" panose="020B0604020202020204" pitchFamily="34" charset="0"/>
              <a:buChar char="•"/>
            </a:pPr>
            <a:r>
              <a:rPr lang="en-US" sz="1700" dirty="0"/>
              <a:t>Translation is reified and it is of category “philosophy”</a:t>
            </a:r>
          </a:p>
        </p:txBody>
      </p:sp>
      <p:sp>
        <p:nvSpPr>
          <p:cNvPr id="2" name="Slide Number Placeholder 1">
            <a:extLst>
              <a:ext uri="{FF2B5EF4-FFF2-40B4-BE49-F238E27FC236}">
                <a16:creationId xmlns:a16="http://schemas.microsoft.com/office/drawing/2014/main" id="{15C10A04-8043-1300-81E8-A54FA59F8A9D}"/>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19</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BAD8038C-15F3-96EE-4324-79E0F2D22446}"/>
              </a:ext>
            </a:extLst>
          </p:cNvPr>
          <p:cNvPicPr>
            <a:picLocks noChangeAspect="1"/>
          </p:cNvPicPr>
          <p:nvPr/>
        </p:nvPicPr>
        <p:blipFill>
          <a:blip r:embed="rId2"/>
          <a:stretch>
            <a:fillRect/>
          </a:stretch>
        </p:blipFill>
        <p:spPr>
          <a:xfrm>
            <a:off x="5476384" y="239368"/>
            <a:ext cx="5750304" cy="6193832"/>
          </a:xfrm>
          <a:prstGeom prst="rect">
            <a:avLst/>
          </a:prstGeom>
        </p:spPr>
      </p:pic>
    </p:spTree>
    <p:extLst>
      <p:ext uri="{BB962C8B-B14F-4D97-AF65-F5344CB8AC3E}">
        <p14:creationId xmlns:p14="http://schemas.microsoft.com/office/powerpoint/2010/main" val="340282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a:latin typeface="+mj-lt"/>
              </a:rPr>
              <a:t>Agenda</a:t>
            </a:r>
            <a:endParaRPr lang="en-US" dirty="0"/>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pPr>
            <a:r>
              <a:rPr lang="en-US" sz="3200" dirty="0"/>
              <a:t>Motivation</a:t>
            </a:r>
          </a:p>
          <a:p>
            <a:pPr marL="0" indent="0">
              <a:lnSpc>
                <a:spcPct val="110000"/>
              </a:lnSpc>
            </a:pPr>
            <a:r>
              <a:rPr lang="en-US" sz="3200" dirty="0"/>
              <a:t>Methodology</a:t>
            </a:r>
          </a:p>
          <a:p>
            <a:pPr marL="0" indent="0">
              <a:lnSpc>
                <a:spcPct val="110000"/>
              </a:lnSpc>
            </a:pPr>
            <a:r>
              <a:rPr lang="en-US" sz="3200" dirty="0"/>
              <a:t>Results</a:t>
            </a:r>
          </a:p>
          <a:p>
            <a:endParaRPr lang="en-US"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pic>
        <p:nvPicPr>
          <p:cNvPr id="13" name="Picture Placeholder 12">
            <a:extLst>
              <a:ext uri="{FF2B5EF4-FFF2-40B4-BE49-F238E27FC236}">
                <a16:creationId xmlns:a16="http://schemas.microsoft.com/office/drawing/2014/main" id="{BB3EF775-FF7A-6142-8446-9699F5B3E1B7}"/>
              </a:ext>
            </a:extLst>
          </p:cNvPr>
          <p:cNvPicPr>
            <a:picLocks noGrp="1" noChangeAspect="1"/>
          </p:cNvPicPr>
          <p:nvPr>
            <p:ph type="pic" sz="quarter" idx="13"/>
          </p:nvPr>
        </p:nvPicPr>
        <p:blipFill rotWithShape="1">
          <a:blip r:embed="rId2"/>
          <a:srcRect t="-11715" b="-11715"/>
          <a:stretch/>
        </p:blipFill>
        <p:spPr/>
      </p:pic>
      <p:sp>
        <p:nvSpPr>
          <p:cNvPr id="4" name="TextBox 3">
            <a:extLst>
              <a:ext uri="{FF2B5EF4-FFF2-40B4-BE49-F238E27FC236}">
                <a16:creationId xmlns:a16="http://schemas.microsoft.com/office/drawing/2014/main" id="{54CD2EC5-DBF6-D6AA-0A9F-A9E31CD5E26F}"/>
              </a:ext>
            </a:extLst>
          </p:cNvPr>
          <p:cNvSpPr txBox="1"/>
          <p:nvPr/>
        </p:nvSpPr>
        <p:spPr>
          <a:xfrm>
            <a:off x="5084064" y="6181344"/>
            <a:ext cx="4267515" cy="369332"/>
          </a:xfrm>
          <a:prstGeom prst="rect">
            <a:avLst/>
          </a:prstGeom>
          <a:noFill/>
        </p:spPr>
        <p:txBody>
          <a:bodyPr wrap="none" rtlCol="0">
            <a:spAutoFit/>
          </a:bodyPr>
          <a:lstStyle/>
          <a:p>
            <a:r>
              <a:rPr lang="en-US" dirty="0"/>
              <a:t>Data and code are available on </a:t>
            </a:r>
            <a:r>
              <a:rPr lang="en-US" dirty="0">
                <a:hlinkClick r:id="rId3"/>
              </a:rPr>
              <a:t>GitHub</a:t>
            </a:r>
            <a:endParaRPr lang="en-US" dirty="0"/>
          </a:p>
        </p:txBody>
      </p:sp>
    </p:spTree>
    <p:extLst>
      <p:ext uri="{BB962C8B-B14F-4D97-AF65-F5344CB8AC3E}">
        <p14:creationId xmlns:p14="http://schemas.microsoft.com/office/powerpoint/2010/main" val="4167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92E246D-648C-E8FB-1E5B-DC37BAAF646B}"/>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Semantics</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1787C233-69F3-8004-E209-6875B9244F3A}"/>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Lexical Entry evokes a Lexical Concept</a:t>
            </a:r>
          </a:p>
          <a:p>
            <a:pPr marL="285750" indent="-285750">
              <a:buFont typeface="Arial" panose="020B0604020202020204" pitchFamily="34" charset="0"/>
              <a:buChar char="•"/>
            </a:pPr>
            <a:r>
              <a:rPr lang="en-US" sz="1700" dirty="0"/>
              <a:t>Branch of philosophy as broader concept</a:t>
            </a:r>
          </a:p>
          <a:p>
            <a:pPr marL="285750" indent="-285750">
              <a:buFont typeface="Arial" panose="020B0604020202020204" pitchFamily="34" charset="0"/>
              <a:buChar char="•"/>
            </a:pPr>
            <a:r>
              <a:rPr lang="en-US" sz="1700" dirty="0"/>
              <a:t>Links to entry, philosopher and branch in </a:t>
            </a:r>
            <a:r>
              <a:rPr lang="en-US" sz="1700" dirty="0" err="1"/>
              <a:t>Wikidata</a:t>
            </a:r>
            <a:endParaRPr lang="en-US" sz="1700" dirty="0"/>
          </a:p>
          <a:p>
            <a:pPr marL="285750" indent="-285750">
              <a:buFont typeface="Arial" panose="020B0604020202020204" pitchFamily="34" charset="0"/>
              <a:buChar char="•"/>
            </a:pPr>
            <a:r>
              <a:rPr lang="en-US" sz="1700" dirty="0"/>
              <a:t>Interpretations by philosophers are lexical senses</a:t>
            </a:r>
          </a:p>
          <a:p>
            <a:pPr marL="285750" indent="-285750">
              <a:buFont typeface="Arial" panose="020B0604020202020204" pitchFamily="34" charset="0"/>
              <a:buChar char="•"/>
            </a:pPr>
            <a:endParaRPr lang="en-US" sz="1700" dirty="0"/>
          </a:p>
        </p:txBody>
      </p:sp>
      <p:sp>
        <p:nvSpPr>
          <p:cNvPr id="2" name="Slide Number Placeholder 1">
            <a:extLst>
              <a:ext uri="{FF2B5EF4-FFF2-40B4-BE49-F238E27FC236}">
                <a16:creationId xmlns:a16="http://schemas.microsoft.com/office/drawing/2014/main" id="{CDB7BB63-8016-C6EF-D7DF-FACA9439F28E}"/>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20</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AA0AFCDE-E220-A3E9-DE76-0FC1EA08FFD6}"/>
              </a:ext>
            </a:extLst>
          </p:cNvPr>
          <p:cNvPicPr>
            <a:picLocks noChangeAspect="1"/>
          </p:cNvPicPr>
          <p:nvPr/>
        </p:nvPicPr>
        <p:blipFill>
          <a:blip r:embed="rId2"/>
          <a:stretch>
            <a:fillRect/>
          </a:stretch>
        </p:blipFill>
        <p:spPr>
          <a:xfrm>
            <a:off x="5466842" y="311961"/>
            <a:ext cx="5717600" cy="6037263"/>
          </a:xfrm>
          <a:prstGeom prst="rect">
            <a:avLst/>
          </a:prstGeom>
        </p:spPr>
      </p:pic>
    </p:spTree>
    <p:extLst>
      <p:ext uri="{BB962C8B-B14F-4D97-AF65-F5344CB8AC3E}">
        <p14:creationId xmlns:p14="http://schemas.microsoft.com/office/powerpoint/2010/main" val="49416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D0B7254-0F1A-2F65-4095-45F4FF2198A2}"/>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Interpretations</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70B83287-50E8-996F-72DD-639033336D62}"/>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Different </a:t>
            </a:r>
            <a:r>
              <a:rPr lang="en-US" sz="1700" dirty="0" err="1"/>
              <a:t>intepretations</a:t>
            </a:r>
            <a:r>
              <a:rPr lang="en-US" sz="1700" dirty="0"/>
              <a:t> by philosophers as lexical senses</a:t>
            </a:r>
          </a:p>
          <a:p>
            <a:pPr marL="285750" indent="-285750">
              <a:buFont typeface="Arial" panose="020B0604020202020204" pitchFamily="34" charset="0"/>
              <a:buChar char="•"/>
            </a:pPr>
            <a:r>
              <a:rPr lang="en-US" sz="1700" dirty="0"/>
              <a:t>Narrower concepts of lexical concept</a:t>
            </a:r>
          </a:p>
          <a:p>
            <a:pPr marL="285750" indent="-285750">
              <a:buFont typeface="Arial" panose="020B0604020202020204" pitchFamily="34" charset="0"/>
              <a:buChar char="•"/>
            </a:pPr>
            <a:r>
              <a:rPr lang="en-US" sz="1700" dirty="0"/>
              <a:t>Philosopher as </a:t>
            </a:r>
            <a:r>
              <a:rPr lang="en-US" sz="1700" dirty="0" err="1"/>
              <a:t>dc:creator</a:t>
            </a:r>
            <a:endParaRPr lang="en-US" sz="1700" dirty="0"/>
          </a:p>
        </p:txBody>
      </p:sp>
      <p:sp>
        <p:nvSpPr>
          <p:cNvPr id="2" name="Slide Number Placeholder 1">
            <a:extLst>
              <a:ext uri="{FF2B5EF4-FFF2-40B4-BE49-F238E27FC236}">
                <a16:creationId xmlns:a16="http://schemas.microsoft.com/office/drawing/2014/main" id="{010FFBD7-C74A-ADBB-E3B8-B881AAC207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21</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F5A49004-C6B2-99B2-83FE-2119B7E11905}"/>
              </a:ext>
            </a:extLst>
          </p:cNvPr>
          <p:cNvPicPr>
            <a:picLocks noChangeAspect="1"/>
          </p:cNvPicPr>
          <p:nvPr/>
        </p:nvPicPr>
        <p:blipFill>
          <a:blip r:embed="rId2"/>
          <a:stretch>
            <a:fillRect/>
          </a:stretch>
        </p:blipFill>
        <p:spPr>
          <a:xfrm>
            <a:off x="5530255" y="398081"/>
            <a:ext cx="5587162" cy="6061837"/>
          </a:xfrm>
          <a:prstGeom prst="rect">
            <a:avLst/>
          </a:prstGeom>
        </p:spPr>
      </p:pic>
    </p:spTree>
    <p:extLst>
      <p:ext uri="{BB962C8B-B14F-4D97-AF65-F5344CB8AC3E}">
        <p14:creationId xmlns:p14="http://schemas.microsoft.com/office/powerpoint/2010/main" val="3705969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7F9F0B-386C-8E96-F1B8-3F9971EBCD0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21613E-C04A-658D-8958-6EE843947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598BB26-01E2-A056-4C6F-0A1F749B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4C3380F-24CC-0D21-30D4-A4CD5A867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1A8ADC24-7562-7F21-FD52-6B8DB9DC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F11CF4D6-D7D7-964B-137D-9B7AF4BA9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BBA1C41-CDE2-ECA2-CAF8-292AF36D7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3CE01A1B-6002-E77A-B58B-170CE8BB686B}"/>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Related concepts</a:t>
            </a:r>
          </a:p>
        </p:txBody>
      </p:sp>
      <p:sp>
        <p:nvSpPr>
          <p:cNvPr id="24" name="Rectangle 23">
            <a:extLst>
              <a:ext uri="{FF2B5EF4-FFF2-40B4-BE49-F238E27FC236}">
                <a16:creationId xmlns:a16="http://schemas.microsoft.com/office/drawing/2014/main" id="{F1801668-EA41-4582-1D6A-33B1A233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58BE9DE-BFA9-21F0-2F3C-449C0611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065BC4D-0A43-DCE5-B0AB-DFF730EAD95F}"/>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r>
              <a:rPr lang="en-US" sz="1700" dirty="0" err="1"/>
              <a:t>SKOS:realted</a:t>
            </a:r>
            <a:endParaRPr lang="en-US" sz="1700" dirty="0"/>
          </a:p>
        </p:txBody>
      </p:sp>
      <p:sp>
        <p:nvSpPr>
          <p:cNvPr id="2" name="Slide Number Placeholder 1">
            <a:extLst>
              <a:ext uri="{FF2B5EF4-FFF2-40B4-BE49-F238E27FC236}">
                <a16:creationId xmlns:a16="http://schemas.microsoft.com/office/drawing/2014/main" id="{00799AC6-6FCC-8FD0-32F0-37B9D122FB07}"/>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22</a:t>
            </a:fld>
            <a:endParaRPr lang="en-US">
              <a:solidFill>
                <a:schemeClr val="tx2">
                  <a:lumMod val="50000"/>
                  <a:lumOff val="50000"/>
                </a:schemeClr>
              </a:solidFill>
            </a:endParaRPr>
          </a:p>
        </p:txBody>
      </p:sp>
      <p:pic>
        <p:nvPicPr>
          <p:cNvPr id="6" name="Picture 5">
            <a:extLst>
              <a:ext uri="{FF2B5EF4-FFF2-40B4-BE49-F238E27FC236}">
                <a16:creationId xmlns:a16="http://schemas.microsoft.com/office/drawing/2014/main" id="{E866C6B0-B3A9-C9B8-3D34-B4E794654084}"/>
              </a:ext>
            </a:extLst>
          </p:cNvPr>
          <p:cNvPicPr>
            <a:picLocks noChangeAspect="1"/>
          </p:cNvPicPr>
          <p:nvPr/>
        </p:nvPicPr>
        <p:blipFill>
          <a:blip r:embed="rId2"/>
          <a:stretch>
            <a:fillRect/>
          </a:stretch>
        </p:blipFill>
        <p:spPr>
          <a:xfrm>
            <a:off x="6169835" y="319087"/>
            <a:ext cx="5075573" cy="6219825"/>
          </a:xfrm>
          <a:prstGeom prst="rect">
            <a:avLst/>
          </a:prstGeom>
        </p:spPr>
      </p:pic>
    </p:spTree>
    <p:extLst>
      <p:ext uri="{BB962C8B-B14F-4D97-AF65-F5344CB8AC3E}">
        <p14:creationId xmlns:p14="http://schemas.microsoft.com/office/powerpoint/2010/main" val="252615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695AB-5C0C-8802-7C99-FF58A67A5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84878-CF68-526C-E460-68597EDFE942}"/>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53B9E153-4E37-1210-D886-167EFEB2C60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02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437576158"/>
              </p:ext>
            </p:extLst>
          </p:nvPr>
        </p:nvGraphicFramePr>
        <p:xfrm>
          <a:off x="1245105" y="2556383"/>
          <a:ext cx="9046560" cy="2819400"/>
        </p:xfrm>
        <a:graphic>
          <a:graphicData uri="http://schemas.openxmlformats.org/drawingml/2006/table">
            <a:tbl>
              <a:tblPr firstRow="1" bandRow="1">
                <a:tableStyleId>{5C22544A-7EE6-4342-B048-85BDC9FD1C3A}</a:tableStyleId>
              </a:tblPr>
              <a:tblGrid>
                <a:gridCol w="3345556">
                  <a:extLst>
                    <a:ext uri="{9D8B030D-6E8A-4147-A177-3AD203B41FA5}">
                      <a16:colId xmlns:a16="http://schemas.microsoft.com/office/drawing/2014/main" val="3093316935"/>
                    </a:ext>
                  </a:extLst>
                </a:gridCol>
                <a:gridCol w="2685484">
                  <a:extLst>
                    <a:ext uri="{9D8B030D-6E8A-4147-A177-3AD203B41FA5}">
                      <a16:colId xmlns:a16="http://schemas.microsoft.com/office/drawing/2014/main" val="2960101666"/>
                    </a:ext>
                  </a:extLst>
                </a:gridCol>
                <a:gridCol w="3015520">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Number of triples</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Number of Latin expressions</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Number of philosophers</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Number of senses</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24</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CF410BE-12CA-4896-B389-D9744D4AEE3B}"/>
              </a:ext>
            </a:extLst>
          </p:cNvPr>
          <p:cNvSpPr>
            <a:spLocks noGrp="1"/>
          </p:cNvSpPr>
          <p:nvPr>
            <p:ph type="title"/>
          </p:nvPr>
        </p:nvSpPr>
        <p:spPr/>
        <p:txBody>
          <a:bodyPr/>
          <a:lstStyle/>
          <a:p>
            <a:r>
              <a:rPr lang="en-US" dirty="0"/>
              <a:t>From </a:t>
            </a:r>
            <a:r>
              <a:rPr lang="en-US" dirty="0" err="1"/>
              <a:t>LiLa</a:t>
            </a:r>
            <a:r>
              <a:rPr lang="en-US" dirty="0"/>
              <a:t> to philosophy</a:t>
            </a:r>
          </a:p>
        </p:txBody>
      </p:sp>
      <p:pic>
        <p:nvPicPr>
          <p:cNvPr id="18" name="Content Placeholder 17">
            <a:extLst>
              <a:ext uri="{FF2B5EF4-FFF2-40B4-BE49-F238E27FC236}">
                <a16:creationId xmlns:a16="http://schemas.microsoft.com/office/drawing/2014/main" id="{816F0292-DBC1-8A8F-EBE6-A415A819A19D}"/>
              </a:ext>
            </a:extLst>
          </p:cNvPr>
          <p:cNvPicPr>
            <a:picLocks noGrp="1" noChangeAspect="1"/>
          </p:cNvPicPr>
          <p:nvPr>
            <p:ph idx="1"/>
          </p:nvPr>
        </p:nvPicPr>
        <p:blipFill>
          <a:blip r:embed="rId2"/>
          <a:stretch>
            <a:fillRect/>
          </a:stretch>
        </p:blipFill>
        <p:spPr>
          <a:xfrm>
            <a:off x="1656679" y="2133843"/>
            <a:ext cx="7680048" cy="4633594"/>
          </a:xfrm>
        </p:spPr>
      </p:pic>
    </p:spTree>
    <p:extLst>
      <p:ext uri="{BB962C8B-B14F-4D97-AF65-F5344CB8AC3E}">
        <p14:creationId xmlns:p14="http://schemas.microsoft.com/office/powerpoint/2010/main" val="17237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82504A-3744-3EA0-094D-7632D4A3772D}"/>
              </a:ext>
            </a:extLst>
          </p:cNvPr>
          <p:cNvSpPr>
            <a:spLocks noGrp="1"/>
          </p:cNvSpPr>
          <p:nvPr>
            <p:ph type="title"/>
          </p:nvPr>
        </p:nvSpPr>
        <p:spPr>
          <a:xfrm>
            <a:off x="868680" y="1709928"/>
            <a:ext cx="3099816" cy="1719072"/>
          </a:xfrm>
        </p:spPr>
        <p:txBody>
          <a:bodyPr>
            <a:normAutofit fontScale="90000"/>
          </a:bodyPr>
          <a:lstStyle/>
          <a:p>
            <a:r>
              <a:rPr lang="en-US" dirty="0"/>
              <a:t>Expressions containing lemma “homo”</a:t>
            </a:r>
          </a:p>
        </p:txBody>
      </p:sp>
      <p:sp>
        <p:nvSpPr>
          <p:cNvPr id="13" name="Picture Placeholder 12">
            <a:extLst>
              <a:ext uri="{FF2B5EF4-FFF2-40B4-BE49-F238E27FC236}">
                <a16:creationId xmlns:a16="http://schemas.microsoft.com/office/drawing/2014/main" id="{7150F79E-C17B-B776-41D8-D282BFC8FB8C}"/>
              </a:ext>
            </a:extLst>
          </p:cNvPr>
          <p:cNvSpPr>
            <a:spLocks noGrp="1"/>
          </p:cNvSpPr>
          <p:nvPr>
            <p:ph type="pic" idx="1"/>
          </p:nvPr>
        </p:nvSpPr>
        <p:spPr/>
        <p:txBody>
          <a:bodyPr/>
          <a:lstStyle/>
          <a:p>
            <a:endParaRPr lang="en-US"/>
          </a:p>
        </p:txBody>
      </p:sp>
      <p:sp>
        <p:nvSpPr>
          <p:cNvPr id="4" name="Slide Number Placeholder 3">
            <a:extLst>
              <a:ext uri="{FF2B5EF4-FFF2-40B4-BE49-F238E27FC236}">
                <a16:creationId xmlns:a16="http://schemas.microsoft.com/office/drawing/2014/main" id="{EB850A98-D94B-66C2-2412-B3CA37E9486E}"/>
              </a:ext>
            </a:extLst>
          </p:cNvPr>
          <p:cNvSpPr>
            <a:spLocks noGrp="1"/>
          </p:cNvSpPr>
          <p:nvPr>
            <p:ph type="sldNum" sz="quarter" idx="12"/>
          </p:nvPr>
        </p:nvSpPr>
        <p:spPr/>
        <p:txBody>
          <a:bodyPr/>
          <a:lstStyle/>
          <a:p>
            <a:fld id="{A65A5C87-DF58-40C8-B092-1DE63DB4547E}" type="slidenum">
              <a:rPr lang="en-US" smtClean="0"/>
              <a:t>26</a:t>
            </a:fld>
            <a:endParaRPr lang="en-US" dirty="0"/>
          </a:p>
        </p:txBody>
      </p:sp>
      <p:pic>
        <p:nvPicPr>
          <p:cNvPr id="6" name="Picture 5">
            <a:extLst>
              <a:ext uri="{FF2B5EF4-FFF2-40B4-BE49-F238E27FC236}">
                <a16:creationId xmlns:a16="http://schemas.microsoft.com/office/drawing/2014/main" id="{FFD1B8E5-7599-05F6-B9BB-6F12E33AACFC}"/>
              </a:ext>
            </a:extLst>
          </p:cNvPr>
          <p:cNvPicPr>
            <a:picLocks noChangeAspect="1"/>
          </p:cNvPicPr>
          <p:nvPr/>
        </p:nvPicPr>
        <p:blipFill>
          <a:blip r:embed="rId2"/>
          <a:stretch>
            <a:fillRect/>
          </a:stretch>
        </p:blipFill>
        <p:spPr>
          <a:xfrm>
            <a:off x="4924090" y="572135"/>
            <a:ext cx="6159121" cy="5713730"/>
          </a:xfrm>
          <a:prstGeom prst="rect">
            <a:avLst/>
          </a:prstGeom>
        </p:spPr>
      </p:pic>
    </p:spTree>
    <p:extLst>
      <p:ext uri="{BB962C8B-B14F-4D97-AF65-F5344CB8AC3E}">
        <p14:creationId xmlns:p14="http://schemas.microsoft.com/office/powerpoint/2010/main" val="9250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D82E-84B2-ED1A-A257-80CEB1846ED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014673-DEEE-832B-2EA2-AA3260CE05FD}"/>
              </a:ext>
            </a:extLst>
          </p:cNvPr>
          <p:cNvSpPr>
            <a:spLocks noGrp="1"/>
          </p:cNvSpPr>
          <p:nvPr>
            <p:ph type="title"/>
          </p:nvPr>
        </p:nvSpPr>
        <p:spPr/>
        <p:txBody>
          <a:bodyPr/>
          <a:lstStyle/>
          <a:p>
            <a:r>
              <a:rPr lang="en-US" dirty="0"/>
              <a:t>Interpretations of “Summum bonum”</a:t>
            </a:r>
          </a:p>
        </p:txBody>
      </p:sp>
      <p:pic>
        <p:nvPicPr>
          <p:cNvPr id="10" name="Content Placeholder 9">
            <a:extLst>
              <a:ext uri="{FF2B5EF4-FFF2-40B4-BE49-F238E27FC236}">
                <a16:creationId xmlns:a16="http://schemas.microsoft.com/office/drawing/2014/main" id="{C150CA19-EBE8-71BB-254D-70EDAE8251BF}"/>
              </a:ext>
            </a:extLst>
          </p:cNvPr>
          <p:cNvPicPr>
            <a:picLocks noGrp="1" noChangeAspect="1"/>
          </p:cNvPicPr>
          <p:nvPr>
            <p:ph idx="1"/>
          </p:nvPr>
        </p:nvPicPr>
        <p:blipFill>
          <a:blip r:embed="rId2"/>
          <a:stretch>
            <a:fillRect/>
          </a:stretch>
        </p:blipFill>
        <p:spPr>
          <a:xfrm>
            <a:off x="1416783" y="2176873"/>
            <a:ext cx="8721554" cy="4429083"/>
          </a:xfrm>
          <a:prstGeom prst="rect">
            <a:avLst/>
          </a:prstGeom>
        </p:spPr>
      </p:pic>
    </p:spTree>
    <p:extLst>
      <p:ext uri="{BB962C8B-B14F-4D97-AF65-F5344CB8AC3E}">
        <p14:creationId xmlns:p14="http://schemas.microsoft.com/office/powerpoint/2010/main" val="2844399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4D5-0093-C681-7602-4A39F93973F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0B517FF-0E0C-A809-209A-71442C5839D4}"/>
              </a:ext>
            </a:extLst>
          </p:cNvPr>
          <p:cNvSpPr>
            <a:spLocks noGrp="1"/>
          </p:cNvSpPr>
          <p:nvPr>
            <p:ph type="title"/>
          </p:nvPr>
        </p:nvSpPr>
        <p:spPr/>
        <p:txBody>
          <a:bodyPr>
            <a:normAutofit fontScale="90000"/>
          </a:bodyPr>
          <a:lstStyle/>
          <a:p>
            <a:r>
              <a:rPr lang="en-US" dirty="0"/>
              <a:t>Translation and definition of “Homo </a:t>
            </a:r>
            <a:r>
              <a:rPr lang="en-US" dirty="0" err="1"/>
              <a:t>homini</a:t>
            </a:r>
            <a:r>
              <a:rPr lang="en-US" dirty="0"/>
              <a:t> lupus”</a:t>
            </a:r>
          </a:p>
        </p:txBody>
      </p:sp>
      <p:pic>
        <p:nvPicPr>
          <p:cNvPr id="6" name="Content Placeholder 5">
            <a:extLst>
              <a:ext uri="{FF2B5EF4-FFF2-40B4-BE49-F238E27FC236}">
                <a16:creationId xmlns:a16="http://schemas.microsoft.com/office/drawing/2014/main" id="{0557D827-15DC-B389-B479-9DDCADEECC36}"/>
              </a:ext>
            </a:extLst>
          </p:cNvPr>
          <p:cNvPicPr>
            <a:picLocks noGrp="1" noChangeAspect="1"/>
          </p:cNvPicPr>
          <p:nvPr>
            <p:ph idx="1"/>
          </p:nvPr>
        </p:nvPicPr>
        <p:blipFill>
          <a:blip r:embed="rId2"/>
          <a:stretch>
            <a:fillRect/>
          </a:stretch>
        </p:blipFill>
        <p:spPr>
          <a:xfrm>
            <a:off x="1151247" y="2167716"/>
            <a:ext cx="9889505" cy="4442194"/>
          </a:xfrm>
          <a:prstGeom prst="rect">
            <a:avLst/>
          </a:prstGeom>
        </p:spPr>
      </p:pic>
    </p:spTree>
    <p:extLst>
      <p:ext uri="{BB962C8B-B14F-4D97-AF65-F5344CB8AC3E}">
        <p14:creationId xmlns:p14="http://schemas.microsoft.com/office/powerpoint/2010/main" val="239214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0122F-1194-586C-42E4-127C6972EFC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82B0162-A980-1282-5FC3-EB6EF6522F7F}"/>
              </a:ext>
            </a:extLst>
          </p:cNvPr>
          <p:cNvSpPr>
            <a:spLocks noGrp="1"/>
          </p:cNvSpPr>
          <p:nvPr>
            <p:ph type="title"/>
          </p:nvPr>
        </p:nvSpPr>
        <p:spPr/>
        <p:txBody>
          <a:bodyPr>
            <a:normAutofit fontScale="90000"/>
          </a:bodyPr>
          <a:lstStyle/>
          <a:p>
            <a:r>
              <a:rPr lang="en-US" dirty="0"/>
              <a:t>Philosophers connected to most expressions</a:t>
            </a:r>
          </a:p>
        </p:txBody>
      </p:sp>
      <p:pic>
        <p:nvPicPr>
          <p:cNvPr id="12" name="Content Placeholder 11">
            <a:extLst>
              <a:ext uri="{FF2B5EF4-FFF2-40B4-BE49-F238E27FC236}">
                <a16:creationId xmlns:a16="http://schemas.microsoft.com/office/drawing/2014/main" id="{DA0042F5-94A1-4748-14A5-AF7FE002FC43}"/>
              </a:ext>
            </a:extLst>
          </p:cNvPr>
          <p:cNvPicPr>
            <a:picLocks noGrp="1" noChangeAspect="1"/>
          </p:cNvPicPr>
          <p:nvPr>
            <p:ph idx="1"/>
          </p:nvPr>
        </p:nvPicPr>
        <p:blipFill>
          <a:blip r:embed="rId2"/>
          <a:stretch>
            <a:fillRect/>
          </a:stretch>
        </p:blipFill>
        <p:spPr>
          <a:xfrm>
            <a:off x="2130015" y="2112326"/>
            <a:ext cx="7378381" cy="4515731"/>
          </a:xfrm>
        </p:spPr>
      </p:pic>
    </p:spTree>
    <p:extLst>
      <p:ext uri="{BB962C8B-B14F-4D97-AF65-F5344CB8AC3E}">
        <p14:creationId xmlns:p14="http://schemas.microsoft.com/office/powerpoint/2010/main" val="426560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7544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6F425-95BB-476F-107E-B892BD21FB7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475AE2D-B802-0AE2-31C3-ADE894D63049}"/>
              </a:ext>
            </a:extLst>
          </p:cNvPr>
          <p:cNvSpPr>
            <a:spLocks noGrp="1"/>
          </p:cNvSpPr>
          <p:nvPr>
            <p:ph type="title"/>
          </p:nvPr>
        </p:nvSpPr>
        <p:spPr/>
        <p:txBody>
          <a:bodyPr>
            <a:normAutofit/>
          </a:bodyPr>
          <a:lstStyle/>
          <a:p>
            <a:r>
              <a:rPr lang="en-US" dirty="0"/>
              <a:t>Expressions connected to Aristotle</a:t>
            </a:r>
          </a:p>
        </p:txBody>
      </p:sp>
      <p:pic>
        <p:nvPicPr>
          <p:cNvPr id="5" name="Content Placeholder 4">
            <a:extLst>
              <a:ext uri="{FF2B5EF4-FFF2-40B4-BE49-F238E27FC236}">
                <a16:creationId xmlns:a16="http://schemas.microsoft.com/office/drawing/2014/main" id="{2E9346DD-DE3F-054B-D935-F20C777C8738}"/>
              </a:ext>
            </a:extLst>
          </p:cNvPr>
          <p:cNvPicPr>
            <a:picLocks noGrp="1" noChangeAspect="1"/>
          </p:cNvPicPr>
          <p:nvPr>
            <p:ph idx="1"/>
          </p:nvPr>
        </p:nvPicPr>
        <p:blipFill>
          <a:blip r:embed="rId2"/>
          <a:stretch>
            <a:fillRect/>
          </a:stretch>
        </p:blipFill>
        <p:spPr>
          <a:xfrm>
            <a:off x="3125755" y="2166116"/>
            <a:ext cx="5144332" cy="4590040"/>
          </a:xfrm>
        </p:spPr>
      </p:pic>
    </p:spTree>
    <p:extLst>
      <p:ext uri="{BB962C8B-B14F-4D97-AF65-F5344CB8AC3E}">
        <p14:creationId xmlns:p14="http://schemas.microsoft.com/office/powerpoint/2010/main" val="177890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E995-71AB-06BD-E34D-C2334A95FA9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5186EF-D3E2-01FF-A622-4435588E1631}"/>
              </a:ext>
            </a:extLst>
          </p:cNvPr>
          <p:cNvSpPr>
            <a:spLocks noGrp="1"/>
          </p:cNvSpPr>
          <p:nvPr>
            <p:ph type="title"/>
          </p:nvPr>
        </p:nvSpPr>
        <p:spPr/>
        <p:txBody>
          <a:bodyPr>
            <a:normAutofit/>
          </a:bodyPr>
          <a:lstStyle/>
          <a:p>
            <a:r>
              <a:rPr lang="en-US" dirty="0"/>
              <a:t>Expressions belonging to “Logic”</a:t>
            </a:r>
          </a:p>
        </p:txBody>
      </p:sp>
      <p:pic>
        <p:nvPicPr>
          <p:cNvPr id="5" name="Content Placeholder 4">
            <a:extLst>
              <a:ext uri="{FF2B5EF4-FFF2-40B4-BE49-F238E27FC236}">
                <a16:creationId xmlns:a16="http://schemas.microsoft.com/office/drawing/2014/main" id="{A93F1CB2-975E-F37A-CACD-9DDB6B6B6D9A}"/>
              </a:ext>
            </a:extLst>
          </p:cNvPr>
          <p:cNvPicPr>
            <a:picLocks noGrp="1" noChangeAspect="1"/>
          </p:cNvPicPr>
          <p:nvPr>
            <p:ph idx="1"/>
          </p:nvPr>
        </p:nvPicPr>
        <p:blipFill>
          <a:blip r:embed="rId2"/>
          <a:stretch>
            <a:fillRect/>
          </a:stretch>
        </p:blipFill>
        <p:spPr>
          <a:xfrm>
            <a:off x="1527586" y="2273692"/>
            <a:ext cx="8277461" cy="4178615"/>
          </a:xfrm>
        </p:spPr>
      </p:pic>
    </p:spTree>
    <p:extLst>
      <p:ext uri="{BB962C8B-B14F-4D97-AF65-F5344CB8AC3E}">
        <p14:creationId xmlns:p14="http://schemas.microsoft.com/office/powerpoint/2010/main" val="401524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D61D4-094E-3F3F-1C1C-96D4DEF4B13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685484-3A8F-64DA-DAB5-B01D311891EF}"/>
              </a:ext>
            </a:extLst>
          </p:cNvPr>
          <p:cNvSpPr>
            <a:spLocks noGrp="1"/>
          </p:cNvSpPr>
          <p:nvPr>
            <p:ph type="title"/>
          </p:nvPr>
        </p:nvSpPr>
        <p:spPr/>
        <p:txBody>
          <a:bodyPr>
            <a:normAutofit/>
          </a:bodyPr>
          <a:lstStyle/>
          <a:p>
            <a:r>
              <a:rPr lang="en-US" dirty="0"/>
              <a:t>Linked concepts</a:t>
            </a:r>
          </a:p>
        </p:txBody>
      </p:sp>
      <p:pic>
        <p:nvPicPr>
          <p:cNvPr id="9" name="Content Placeholder 8">
            <a:extLst>
              <a:ext uri="{FF2B5EF4-FFF2-40B4-BE49-F238E27FC236}">
                <a16:creationId xmlns:a16="http://schemas.microsoft.com/office/drawing/2014/main" id="{DAAA2B17-6B5C-915F-46D1-FF31ECBDA466}"/>
              </a:ext>
            </a:extLst>
          </p:cNvPr>
          <p:cNvPicPr>
            <a:picLocks noGrp="1" noChangeAspect="1"/>
          </p:cNvPicPr>
          <p:nvPr>
            <p:ph idx="1"/>
          </p:nvPr>
        </p:nvPicPr>
        <p:blipFill>
          <a:blip r:embed="rId2"/>
          <a:stretch>
            <a:fillRect/>
          </a:stretch>
        </p:blipFill>
        <p:spPr>
          <a:xfrm>
            <a:off x="2764716" y="2145211"/>
            <a:ext cx="5366343" cy="4712789"/>
          </a:xfrm>
        </p:spPr>
      </p:pic>
    </p:spTree>
    <p:extLst>
      <p:ext uri="{BB962C8B-B14F-4D97-AF65-F5344CB8AC3E}">
        <p14:creationId xmlns:p14="http://schemas.microsoft.com/office/powerpoint/2010/main" val="1771275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1146-F995-50FE-5322-A3158ECD4ED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0390455-C07E-7324-7EA9-CAA4409593DC}"/>
              </a:ext>
            </a:extLst>
          </p:cNvPr>
          <p:cNvSpPr>
            <a:spLocks noGrp="1"/>
          </p:cNvSpPr>
          <p:nvPr>
            <p:ph type="title"/>
          </p:nvPr>
        </p:nvSpPr>
        <p:spPr/>
        <p:txBody>
          <a:bodyPr>
            <a:normAutofit fontScale="90000"/>
          </a:bodyPr>
          <a:lstStyle/>
          <a:p>
            <a:r>
              <a:rPr lang="en-US" dirty="0"/>
              <a:t>Most frequent POS and most frequent nouns</a:t>
            </a:r>
          </a:p>
        </p:txBody>
      </p:sp>
      <p:pic>
        <p:nvPicPr>
          <p:cNvPr id="6" name="Content Placeholder 5">
            <a:extLst>
              <a:ext uri="{FF2B5EF4-FFF2-40B4-BE49-F238E27FC236}">
                <a16:creationId xmlns:a16="http://schemas.microsoft.com/office/drawing/2014/main" id="{2AC744BA-E8B0-9E25-FA1D-DA2C3846EC3A}"/>
              </a:ext>
            </a:extLst>
          </p:cNvPr>
          <p:cNvPicPr>
            <a:picLocks noGrp="1" noChangeAspect="1"/>
          </p:cNvPicPr>
          <p:nvPr>
            <p:ph idx="1"/>
          </p:nvPr>
        </p:nvPicPr>
        <p:blipFill>
          <a:blip r:embed="rId2"/>
          <a:stretch>
            <a:fillRect/>
          </a:stretch>
        </p:blipFill>
        <p:spPr>
          <a:xfrm>
            <a:off x="529284" y="2132424"/>
            <a:ext cx="5048837" cy="4177524"/>
          </a:xfrm>
        </p:spPr>
      </p:pic>
      <p:pic>
        <p:nvPicPr>
          <p:cNvPr id="11" name="Picture 10">
            <a:extLst>
              <a:ext uri="{FF2B5EF4-FFF2-40B4-BE49-F238E27FC236}">
                <a16:creationId xmlns:a16="http://schemas.microsoft.com/office/drawing/2014/main" id="{0A4D81FC-EE30-932A-460E-427E00F5716B}"/>
              </a:ext>
            </a:extLst>
          </p:cNvPr>
          <p:cNvPicPr>
            <a:picLocks noChangeAspect="1"/>
          </p:cNvPicPr>
          <p:nvPr/>
        </p:nvPicPr>
        <p:blipFill>
          <a:blip r:embed="rId3"/>
          <a:stretch>
            <a:fillRect/>
          </a:stretch>
        </p:blipFill>
        <p:spPr>
          <a:xfrm>
            <a:off x="6691255" y="2132425"/>
            <a:ext cx="4592439" cy="4192362"/>
          </a:xfrm>
          <a:prstGeom prst="rect">
            <a:avLst/>
          </a:prstGeom>
        </p:spPr>
      </p:pic>
    </p:spTree>
    <p:extLst>
      <p:ext uri="{BB962C8B-B14F-4D97-AF65-F5344CB8AC3E}">
        <p14:creationId xmlns:p14="http://schemas.microsoft.com/office/powerpoint/2010/main" val="341350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34</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35</a:t>
            </a:fld>
            <a:endParaRPr lang="en-US" dirty="0"/>
          </a:p>
        </p:txBody>
      </p:sp>
    </p:spTree>
    <p:extLst>
      <p:ext uri="{BB962C8B-B14F-4D97-AF65-F5344CB8AC3E}">
        <p14:creationId xmlns:p14="http://schemas.microsoft.com/office/powerpoint/2010/main" val="2624630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36</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37</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38</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39</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77962" y="876910"/>
            <a:ext cx="10509442" cy="1950266"/>
          </a:xfrm>
        </p:spPr>
        <p:txBody>
          <a:bodyPr>
            <a:normAutofit/>
          </a:bodyPr>
          <a:lstStyle/>
          <a:p>
            <a:r>
              <a:rPr lang="en-US" dirty="0"/>
              <a:t>The inspiration for this project is a collection of </a:t>
            </a:r>
            <a:r>
              <a:rPr lang="en-US" dirty="0">
                <a:hlinkClick r:id="rId2">
                  <a:extLst>
                    <a:ext uri="{A12FA001-AC4F-418D-AE19-62706E023703}">
                      <ahyp:hlinkClr xmlns:ahyp="http://schemas.microsoft.com/office/drawing/2018/hyperlinkcolor" val="tx"/>
                    </a:ext>
                  </a:extLst>
                </a:hlinkClick>
              </a:rPr>
              <a:t>Latin </a:t>
            </a:r>
            <a:r>
              <a:rPr lang="en-US" dirty="0">
                <a:hlinkClick r:id="rId2">
                  <a:extLst>
                    <a:ext uri="{A12FA001-AC4F-418D-AE19-62706E023703}">
                      <ahyp:hlinkClr xmlns:ahyp="http://schemas.microsoft.com/office/drawing/2018/hyperlinkcolor" val="tx"/>
                    </a:ext>
                  </a:extLst>
                </a:hlinkClick>
              </a:rPr>
              <a:t>(and Greek) philosophical expressions </a:t>
            </a:r>
            <a:r>
              <a:rPr lang="en-US" dirty="0"/>
              <a:t>created by prof. James Lesher. Only the Latin expressions are considered here.</a:t>
            </a:r>
          </a:p>
          <a:p>
            <a:r>
              <a:rPr lang="en-US" dirty="0"/>
              <a:t>Each entry in the collection includes t</a:t>
            </a:r>
            <a:r>
              <a:rPr lang="en-US" sz="1800" dirty="0"/>
              <a:t>he literal translation, the linguistic analysis (e.g., parts of speech, cases), the philosophical meaning, often with examples from notable philosophers like Aristotle, Descartes, or Kant.</a:t>
            </a:r>
            <a:endParaRPr lang="en-US" dirty="0"/>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sp>
        <p:nvSpPr>
          <p:cNvPr id="6" name="Picture Placeholder 5">
            <a:extLst>
              <a:ext uri="{FF2B5EF4-FFF2-40B4-BE49-F238E27FC236}">
                <a16:creationId xmlns:a16="http://schemas.microsoft.com/office/drawing/2014/main" id="{8F0CBB5A-1AAB-1CED-4D91-8D2748BF6EC3}"/>
              </a:ext>
            </a:extLst>
          </p:cNvPr>
          <p:cNvSpPr>
            <a:spLocks noGrp="1"/>
          </p:cNvSpPr>
          <p:nvPr>
            <p:ph type="pic" sz="quarter" idx="14"/>
          </p:nvPr>
        </p:nvSpPr>
        <p:spPr>
          <a:xfrm>
            <a:off x="606489" y="3593716"/>
            <a:ext cx="10860833" cy="2762634"/>
          </a:xfrm>
        </p:spPr>
        <p:txBody>
          <a:bodyPr>
            <a:normAutofit fontScale="92500"/>
          </a:bodyPr>
          <a:lstStyle/>
          <a:p>
            <a:pPr algn="l">
              <a:buNone/>
            </a:pPr>
            <a:r>
              <a:rPr lang="en-US" sz="1800" b="0" i="1" dirty="0">
                <a:solidFill>
                  <a:srgbClr val="000000"/>
                </a:solidFill>
                <a:effectLst/>
                <a:latin typeface="Times" panose="02020603050405020304" pitchFamily="18" charset="0"/>
              </a:rPr>
              <a:t>A posteriori</a:t>
            </a:r>
            <a:r>
              <a:rPr lang="en-US" sz="1800" b="0" i="0" dirty="0">
                <a:solidFill>
                  <a:srgbClr val="000000"/>
                </a:solidFill>
                <a:effectLst/>
                <a:latin typeface="Times" panose="02020603050405020304" pitchFamily="18" charset="0"/>
              </a:rPr>
              <a:t>: preposition + the ablative neuter singular of the comparative adjective </a:t>
            </a:r>
            <a:r>
              <a:rPr lang="en-US" sz="1800" b="0" i="1" dirty="0">
                <a:solidFill>
                  <a:srgbClr val="000000"/>
                </a:solidFill>
                <a:effectLst/>
                <a:latin typeface="Times" panose="02020603050405020304" pitchFamily="18" charset="0"/>
              </a:rPr>
              <a:t>posterior/</a:t>
            </a:r>
            <a:r>
              <a:rPr lang="en-US" sz="1800" b="0" i="1" dirty="0" err="1">
                <a:solidFill>
                  <a:srgbClr val="000000"/>
                </a:solidFill>
                <a:effectLst/>
                <a:latin typeface="Times" panose="02020603050405020304" pitchFamily="18" charset="0"/>
              </a:rPr>
              <a:t>posteriorus</a:t>
            </a:r>
            <a:r>
              <a:rPr lang="en-US" sz="1800" b="0" i="1" dirty="0">
                <a:solidFill>
                  <a:srgbClr val="000000"/>
                </a:solidFill>
                <a:effectLst/>
                <a:latin typeface="Times" panose="02020603050405020304" pitchFamily="18" charset="0"/>
              </a:rPr>
              <a:t> </a:t>
            </a:r>
            <a:r>
              <a:rPr lang="en-US" sz="1800" b="0" i="0" dirty="0">
                <a:solidFill>
                  <a:srgbClr val="000000"/>
                </a:solidFill>
                <a:effectLst/>
                <a:latin typeface="Times" panose="02020603050405020304" pitchFamily="18" charset="0"/>
              </a:rPr>
              <a:t>(literally: ‘from the later thing’): things known </a:t>
            </a:r>
            <a:r>
              <a:rPr lang="en-US" sz="1800" b="0" i="1" dirty="0">
                <a:solidFill>
                  <a:srgbClr val="000000"/>
                </a:solidFill>
                <a:effectLst/>
                <a:latin typeface="Times" panose="02020603050405020304" pitchFamily="18" charset="0"/>
              </a:rPr>
              <a:t>a posteriori </a:t>
            </a:r>
            <a:r>
              <a:rPr lang="en-US" sz="1800" b="0" i="0" dirty="0">
                <a:solidFill>
                  <a:srgbClr val="000000"/>
                </a:solidFill>
                <a:effectLst/>
                <a:latin typeface="Times" panose="02020603050405020304" pitchFamily="18" charset="0"/>
              </a:rPr>
              <a:t>are known on the basis of experience (e.g. ‘We can know only </a:t>
            </a:r>
            <a:r>
              <a:rPr lang="en-US" sz="1800" b="0" i="1" dirty="0">
                <a:solidFill>
                  <a:srgbClr val="000000"/>
                </a:solidFill>
                <a:effectLst/>
                <a:latin typeface="Times" panose="02020603050405020304" pitchFamily="18" charset="0"/>
              </a:rPr>
              <a:t>a posteriori </a:t>
            </a:r>
            <a:r>
              <a:rPr lang="en-US" sz="1800" b="0" i="0" dirty="0">
                <a:solidFill>
                  <a:srgbClr val="000000"/>
                </a:solidFill>
                <a:effectLst/>
                <a:latin typeface="Times" panose="02020603050405020304" pitchFamily="18" charset="0"/>
              </a:rPr>
              <a:t>that all swans are white’).</a:t>
            </a:r>
          </a:p>
          <a:p>
            <a:pPr algn="l">
              <a:buNone/>
            </a:pPr>
            <a:r>
              <a:rPr lang="en-US" sz="1800" b="0" i="1" dirty="0">
                <a:solidFill>
                  <a:srgbClr val="000000"/>
                </a:solidFill>
                <a:effectLst/>
                <a:latin typeface="Times" panose="02020603050405020304" pitchFamily="18" charset="0"/>
              </a:rPr>
              <a:t>A priori</a:t>
            </a:r>
            <a:r>
              <a:rPr lang="en-US" sz="1800" b="0" i="0" dirty="0">
                <a:solidFill>
                  <a:srgbClr val="000000"/>
                </a:solidFill>
                <a:effectLst/>
                <a:latin typeface="Times" panose="02020603050405020304" pitchFamily="18" charset="0"/>
              </a:rPr>
              <a:t>: preposition + the ablative neuter singular of the comparative adjective </a:t>
            </a:r>
            <a:r>
              <a:rPr lang="en-US" sz="1800" b="0" i="1" dirty="0">
                <a:solidFill>
                  <a:srgbClr val="000000"/>
                </a:solidFill>
                <a:effectLst/>
                <a:latin typeface="Times" panose="02020603050405020304" pitchFamily="18" charset="0"/>
              </a:rPr>
              <a:t>prior/prius </a:t>
            </a:r>
            <a:r>
              <a:rPr lang="en-US" sz="1800" b="0" i="0" dirty="0">
                <a:solidFill>
                  <a:srgbClr val="000000"/>
                </a:solidFill>
                <a:effectLst/>
                <a:latin typeface="Times" panose="02020603050405020304" pitchFamily="18" charset="0"/>
              </a:rPr>
              <a:t>(literally: ‘from the earlier thing’): what is known to be true </a:t>
            </a:r>
            <a:r>
              <a:rPr lang="en-US" sz="1800" b="0" i="1" dirty="0">
                <a:solidFill>
                  <a:srgbClr val="000000"/>
                </a:solidFill>
                <a:effectLst/>
                <a:latin typeface="Times" panose="02020603050405020304" pitchFamily="18" charset="0"/>
              </a:rPr>
              <a:t>a priori </a:t>
            </a:r>
            <a:r>
              <a:rPr lang="en-US" sz="1800" b="0" i="0" dirty="0">
                <a:solidFill>
                  <a:srgbClr val="000000"/>
                </a:solidFill>
                <a:effectLst/>
                <a:latin typeface="Times" panose="02020603050405020304" pitchFamily="18" charset="0"/>
              </a:rPr>
              <a:t>can be known independently of (or prior to) empirical investigation or confirmation (e.g. ‘Kant held that we can know </a:t>
            </a:r>
            <a:r>
              <a:rPr lang="en-US" sz="1800" b="0" i="1" dirty="0">
                <a:solidFill>
                  <a:srgbClr val="000000"/>
                </a:solidFill>
                <a:effectLst/>
                <a:latin typeface="Times" panose="02020603050405020304" pitchFamily="18" charset="0"/>
              </a:rPr>
              <a:t>a priori </a:t>
            </a:r>
            <a:r>
              <a:rPr lang="en-US" sz="1800" b="0" i="0" dirty="0">
                <a:solidFill>
                  <a:srgbClr val="000000"/>
                </a:solidFill>
                <a:effectLst/>
                <a:latin typeface="Times" panose="02020603050405020304" pitchFamily="18" charset="0"/>
              </a:rPr>
              <a:t>that a straight line is the shortest distance between two points.’)</a:t>
            </a:r>
          </a:p>
          <a:p>
            <a:pPr algn="l">
              <a:buNone/>
            </a:pPr>
            <a:r>
              <a:rPr lang="en-US" sz="1800" b="0" i="1" dirty="0">
                <a:solidFill>
                  <a:srgbClr val="000000"/>
                </a:solidFill>
                <a:effectLst/>
                <a:latin typeface="Times" panose="02020603050405020304" pitchFamily="18" charset="0"/>
              </a:rPr>
              <a:t>Amicus Plato sed </a:t>
            </a:r>
            <a:r>
              <a:rPr lang="en-US" sz="1800" b="0" i="1" dirty="0" err="1">
                <a:solidFill>
                  <a:srgbClr val="000000"/>
                </a:solidFill>
                <a:effectLst/>
                <a:latin typeface="Times" panose="02020603050405020304" pitchFamily="18" charset="0"/>
              </a:rPr>
              <a:t>magis</a:t>
            </a:r>
            <a:r>
              <a:rPr lang="en-US" sz="1800" b="0" i="1" dirty="0">
                <a:solidFill>
                  <a:srgbClr val="000000"/>
                </a:solidFill>
                <a:effectLst/>
                <a:latin typeface="Times" panose="02020603050405020304" pitchFamily="18" charset="0"/>
              </a:rPr>
              <a:t> </a:t>
            </a:r>
            <a:r>
              <a:rPr lang="en-US" sz="1800" b="0" i="1" dirty="0" err="1">
                <a:solidFill>
                  <a:srgbClr val="000000"/>
                </a:solidFill>
                <a:effectLst/>
                <a:latin typeface="Times" panose="02020603050405020304" pitchFamily="18" charset="0"/>
              </a:rPr>
              <a:t>amica</a:t>
            </a:r>
            <a:r>
              <a:rPr lang="en-US" sz="1800" b="0" i="1" dirty="0">
                <a:solidFill>
                  <a:srgbClr val="000000"/>
                </a:solidFill>
                <a:effectLst/>
                <a:latin typeface="Times" panose="02020603050405020304" pitchFamily="18" charset="0"/>
              </a:rPr>
              <a:t> veritas</a:t>
            </a:r>
            <a:r>
              <a:rPr lang="en-US" sz="1800" b="0" i="0" dirty="0">
                <a:solidFill>
                  <a:srgbClr val="000000"/>
                </a:solidFill>
                <a:effectLst/>
                <a:latin typeface="Times" panose="02020603050405020304" pitchFamily="18" charset="0"/>
              </a:rPr>
              <a:t>: ‘Plato is a friend but </a:t>
            </a:r>
            <a:r>
              <a:rPr lang="en-US" sz="1800" dirty="0">
                <a:solidFill>
                  <a:srgbClr val="000000"/>
                </a:solidFill>
                <a:latin typeface="Times" panose="02020603050405020304" pitchFamily="18" charset="0"/>
              </a:rPr>
              <a:t>truth is a greater friend’, based loosely on Aristotle, </a:t>
            </a:r>
            <a:r>
              <a:rPr lang="en-US" sz="1800" i="1" dirty="0">
                <a:solidFill>
                  <a:srgbClr val="000000"/>
                </a:solidFill>
                <a:latin typeface="Times" panose="02020603050405020304" pitchFamily="18" charset="0"/>
              </a:rPr>
              <a:t>Nicomachean Ethics </a:t>
            </a:r>
            <a:r>
              <a:rPr lang="en-US" sz="1800" dirty="0">
                <a:solidFill>
                  <a:srgbClr val="000000"/>
                </a:solidFill>
                <a:latin typeface="Times" panose="02020603050405020304" pitchFamily="18" charset="0"/>
              </a:rPr>
              <a:t>1096a. </a:t>
            </a:r>
            <a:endParaRPr lang="en-US" dirty="0"/>
          </a:p>
        </p:txBody>
      </p:sp>
      <p:sp>
        <p:nvSpPr>
          <p:cNvPr id="11" name="TextBox 10">
            <a:extLst>
              <a:ext uri="{FF2B5EF4-FFF2-40B4-BE49-F238E27FC236}">
                <a16:creationId xmlns:a16="http://schemas.microsoft.com/office/drawing/2014/main" id="{96BD3369-59B1-C309-21F7-60A15B075BA5}"/>
              </a:ext>
            </a:extLst>
          </p:cNvPr>
          <p:cNvSpPr txBox="1"/>
          <p:nvPr/>
        </p:nvSpPr>
        <p:spPr>
          <a:xfrm>
            <a:off x="3217568" y="3144932"/>
            <a:ext cx="6055568" cy="369332"/>
          </a:xfrm>
          <a:prstGeom prst="rect">
            <a:avLst/>
          </a:prstGeom>
          <a:noFill/>
          <a:ln w="19050">
            <a:solidFill>
              <a:schemeClr val="accent1"/>
            </a:solidFill>
          </a:ln>
        </p:spPr>
        <p:txBody>
          <a:bodyPr wrap="square" rtlCol="0">
            <a:spAutoFit/>
          </a:bodyPr>
          <a:lstStyle/>
          <a:p>
            <a:r>
              <a:rPr lang="en-US" dirty="0"/>
              <a:t>Examples of Latin expressions from  the collection</a:t>
            </a:r>
          </a:p>
        </p:txBody>
      </p:sp>
    </p:spTree>
    <p:extLst>
      <p:ext uri="{BB962C8B-B14F-4D97-AF65-F5344CB8AC3E}">
        <p14:creationId xmlns:p14="http://schemas.microsoft.com/office/powerpoint/2010/main" val="147138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697C7-C389-F30F-B1E4-687C89685D4F}"/>
              </a:ext>
            </a:extLst>
          </p:cNvPr>
          <p:cNvSpPr>
            <a:spLocks noGrp="1"/>
          </p:cNvSpPr>
          <p:nvPr>
            <p:ph type="title"/>
          </p:nvPr>
        </p:nvSpPr>
        <p:spPr/>
        <p:txBody>
          <a:bodyPr/>
          <a:lstStyle/>
          <a:p>
            <a:r>
              <a:rPr lang="en-US" dirty="0"/>
              <a:t>Can this resource be improved?</a:t>
            </a:r>
          </a:p>
        </p:txBody>
      </p:sp>
      <p:graphicFrame>
        <p:nvGraphicFramePr>
          <p:cNvPr id="9" name="Content Placeholder 2">
            <a:extLst>
              <a:ext uri="{FF2B5EF4-FFF2-40B4-BE49-F238E27FC236}">
                <a16:creationId xmlns:a16="http://schemas.microsoft.com/office/drawing/2014/main" id="{53A3FCB8-EBCC-9E3A-BC59-F63986D27F4D}"/>
              </a:ext>
            </a:extLst>
          </p:cNvPr>
          <p:cNvGraphicFramePr>
            <a:graphicFrameLocks noGrp="1"/>
          </p:cNvGraphicFramePr>
          <p:nvPr>
            <p:ph idx="1"/>
            <p:extLst>
              <p:ext uri="{D42A27DB-BD31-4B8C-83A1-F6EECF244321}">
                <p14:modId xmlns:p14="http://schemas.microsoft.com/office/powerpoint/2010/main" val="872614612"/>
              </p:ext>
            </p:extLst>
          </p:nvPr>
        </p:nvGraphicFramePr>
        <p:xfrm>
          <a:off x="1011936" y="2674350"/>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D9DDB94-F6A1-266F-F336-8E406E993065}"/>
              </a:ext>
            </a:extLst>
          </p:cNvPr>
          <p:cNvSpPr>
            <a:spLocks noGrp="1"/>
          </p:cNvSpPr>
          <p:nvPr>
            <p:ph type="sldNum" sz="quarter" idx="12"/>
          </p:nvPr>
        </p:nvSpPr>
        <p:spPr/>
        <p:txBody>
          <a:bodyPr/>
          <a:lstStyle/>
          <a:p>
            <a:fld id="{A65A5C87-DF58-40C8-B092-1DE63DB4547E}" type="slidenum">
              <a:rPr lang="en-US" smtClean="0"/>
              <a:t>5</a:t>
            </a:fld>
            <a:endParaRPr lang="en-US" dirty="0"/>
          </a:p>
        </p:txBody>
      </p:sp>
      <p:sp>
        <p:nvSpPr>
          <p:cNvPr id="7" name="TextBox 6">
            <a:extLst>
              <a:ext uri="{FF2B5EF4-FFF2-40B4-BE49-F238E27FC236}">
                <a16:creationId xmlns:a16="http://schemas.microsoft.com/office/drawing/2014/main" id="{EB806A22-A975-824B-6F3C-2CF7CF5D1361}"/>
              </a:ext>
            </a:extLst>
          </p:cNvPr>
          <p:cNvSpPr txBox="1"/>
          <p:nvPr/>
        </p:nvSpPr>
        <p:spPr>
          <a:xfrm>
            <a:off x="1011936" y="2136735"/>
            <a:ext cx="9538218" cy="369332"/>
          </a:xfrm>
          <a:prstGeom prst="rect">
            <a:avLst/>
          </a:prstGeom>
          <a:noFill/>
        </p:spPr>
        <p:txBody>
          <a:bodyPr wrap="square">
            <a:spAutoFit/>
          </a:bodyPr>
          <a:lstStyle/>
          <a:p>
            <a:pPr marL="0" indent="0">
              <a:buNone/>
            </a:pPr>
            <a:r>
              <a:rPr lang="en-US" dirty="0"/>
              <a:t>This resource is very useful for students, but is has some limitations:</a:t>
            </a:r>
          </a:p>
        </p:txBody>
      </p:sp>
    </p:spTree>
    <p:extLst>
      <p:ext uri="{BB962C8B-B14F-4D97-AF65-F5344CB8AC3E}">
        <p14:creationId xmlns:p14="http://schemas.microsoft.com/office/powerpoint/2010/main" val="95246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36D4B-766A-1391-874F-BAA21DAB0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D11FD1-3AF3-4F52-4984-CE531299A048}"/>
              </a:ext>
            </a:extLst>
          </p:cNvPr>
          <p:cNvSpPr>
            <a:spLocks noGrp="1"/>
          </p:cNvSpPr>
          <p:nvPr>
            <p:ph type="title"/>
          </p:nvPr>
        </p:nvSpPr>
        <p:spPr/>
        <p:txBody>
          <a:bodyPr>
            <a:normAutofit/>
          </a:bodyPr>
          <a:lstStyle/>
          <a:p>
            <a:r>
              <a:rPr lang="en-US" dirty="0"/>
              <a:t>Can this resource be improved?</a:t>
            </a:r>
          </a:p>
        </p:txBody>
      </p:sp>
      <p:sp>
        <p:nvSpPr>
          <p:cNvPr id="10" name="Slide Number Placeholder 5">
            <a:extLst>
              <a:ext uri="{FF2B5EF4-FFF2-40B4-BE49-F238E27FC236}">
                <a16:creationId xmlns:a16="http://schemas.microsoft.com/office/drawing/2014/main" id="{BFEA8C0A-B771-9075-F277-93B91D873A35}"/>
              </a:ext>
            </a:extLst>
          </p:cNvPr>
          <p:cNvSpPr>
            <a:spLocks noGrp="1"/>
          </p:cNvSpPr>
          <p:nvPr>
            <p:ph type="sldNum" sz="quarter" idx="12"/>
          </p:nvPr>
        </p:nvSpPr>
        <p:spPr/>
        <p:txBody>
          <a:bodyPr/>
          <a:lstStyle/>
          <a:p>
            <a:fld id="{A65A5C87-DF58-40C8-B092-1DE63DB4547E}" type="slidenum">
              <a:rPr lang="en-US" smtClean="0"/>
              <a:pPr/>
              <a:t>6</a:t>
            </a:fld>
            <a:endParaRPr lang="en-US" dirty="0"/>
          </a:p>
        </p:txBody>
      </p:sp>
      <p:graphicFrame>
        <p:nvGraphicFramePr>
          <p:cNvPr id="12" name="Content Placeholder 3">
            <a:extLst>
              <a:ext uri="{FF2B5EF4-FFF2-40B4-BE49-F238E27FC236}">
                <a16:creationId xmlns:a16="http://schemas.microsoft.com/office/drawing/2014/main" id="{5D6FC727-8B85-96C5-3432-10859A2349B4}"/>
              </a:ext>
            </a:extLst>
          </p:cNvPr>
          <p:cNvGraphicFramePr>
            <a:graphicFrameLocks noGrp="1"/>
          </p:cNvGraphicFramePr>
          <p:nvPr>
            <p:ph idx="1"/>
            <p:extLst>
              <p:ext uri="{D42A27DB-BD31-4B8C-83A1-F6EECF244321}">
                <p14:modId xmlns:p14="http://schemas.microsoft.com/office/powerpoint/2010/main" val="4278109225"/>
              </p:ext>
            </p:extLst>
          </p:nvPr>
        </p:nvGraphicFramePr>
        <p:xfrm>
          <a:off x="1115568" y="2267339"/>
          <a:ext cx="10168128" cy="3904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44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75C63-B7C6-44BB-9D2E-9EA8174A6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1BF24-632C-F23F-53FF-4410A640EA34}"/>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4EA62535-EBF1-3C92-1C8F-EC6A680CE5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38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7EDC6-8410-F6AD-FB31-3062F9D3121D}"/>
              </a:ext>
            </a:extLst>
          </p:cNvPr>
          <p:cNvSpPr>
            <a:spLocks noGrp="1"/>
          </p:cNvSpPr>
          <p:nvPr>
            <p:ph type="title"/>
          </p:nvPr>
        </p:nvSpPr>
        <p:spPr/>
        <p:txBody>
          <a:bodyPr>
            <a:normAutofit/>
          </a:bodyPr>
          <a:lstStyle/>
          <a:p>
            <a:r>
              <a:rPr lang="en-US" dirty="0"/>
              <a:t>Steps taken to enrich the resource (1)</a:t>
            </a:r>
          </a:p>
        </p:txBody>
      </p:sp>
      <p:sp>
        <p:nvSpPr>
          <p:cNvPr id="4" name="Content Placeholder 3">
            <a:extLst>
              <a:ext uri="{FF2B5EF4-FFF2-40B4-BE49-F238E27FC236}">
                <a16:creationId xmlns:a16="http://schemas.microsoft.com/office/drawing/2014/main" id="{334968C1-5F0D-364D-2495-4CE221828DF4}"/>
              </a:ext>
            </a:extLst>
          </p:cNvPr>
          <p:cNvSpPr>
            <a:spLocks noGrp="1"/>
          </p:cNvSpPr>
          <p:nvPr>
            <p:ph idx="1"/>
          </p:nvPr>
        </p:nvSpPr>
        <p:spPr/>
        <p:txBody>
          <a:bodyPr>
            <a:normAutofit fontScale="85000" lnSpcReduction="10000"/>
          </a:bodyPr>
          <a:lstStyle/>
          <a:p>
            <a:pPr marL="285750" indent="-285750">
              <a:buFont typeface="Arial" panose="020B0604020202020204" pitchFamily="34" charset="0"/>
              <a:buChar char="•"/>
            </a:pPr>
            <a:r>
              <a:rPr lang="en-US" dirty="0"/>
              <a:t>Converted the original textual content into a structured format (CSV).</a:t>
            </a:r>
          </a:p>
          <a:p>
            <a:pPr marL="285750" indent="-285750">
              <a:buFont typeface="Arial" panose="020B0604020202020204" pitchFamily="34" charset="0"/>
              <a:buChar char="•"/>
            </a:pPr>
            <a:r>
              <a:rPr lang="en-US" dirty="0"/>
              <a:t>Added additional expressions (e.g., </a:t>
            </a:r>
            <a:r>
              <a:rPr lang="en-US" i="1" dirty="0"/>
              <a:t>homo </a:t>
            </a:r>
            <a:r>
              <a:rPr lang="en-US" i="1" dirty="0" err="1"/>
              <a:t>homini</a:t>
            </a:r>
            <a:r>
              <a:rPr lang="en-US" i="1" dirty="0"/>
              <a:t> lupus</a:t>
            </a:r>
            <a:r>
              <a:rPr lang="en-US" dirty="0"/>
              <a:t>); the final version is not fully aligned with Prof. Lesher’s original collection.</a:t>
            </a:r>
          </a:p>
          <a:p>
            <a:pPr marL="285750" indent="-285750">
              <a:buFont typeface="Arial" panose="020B0604020202020204" pitchFamily="34" charset="0"/>
              <a:buChar char="•"/>
            </a:pPr>
            <a:r>
              <a:rPr lang="en-US" dirty="0"/>
              <a:t>Provided more extensive definitions (with the help of ChatGPT) to clarify the general philosophical concepts.</a:t>
            </a:r>
          </a:p>
          <a:p>
            <a:pPr marL="285750" indent="-285750">
              <a:buFont typeface="Arial" panose="020B0604020202020204" pitchFamily="34" charset="0"/>
              <a:buChar char="•"/>
            </a:pPr>
            <a:r>
              <a:rPr lang="en-US" dirty="0"/>
              <a:t>Classified expressions by branch of philosophy (e.g., epistemology, ethics, logic).</a:t>
            </a:r>
          </a:p>
          <a:p>
            <a:pPr marL="285750" indent="-285750">
              <a:buFont typeface="Arial" panose="020B0604020202020204" pitchFamily="34" charset="0"/>
              <a:buChar char="•"/>
            </a:pPr>
            <a:r>
              <a:rPr lang="en-US" dirty="0"/>
              <a:t>Included alternative interpretations from different philosophers.</a:t>
            </a:r>
          </a:p>
        </p:txBody>
      </p:sp>
      <p:sp>
        <p:nvSpPr>
          <p:cNvPr id="2" name="Slide Number Placeholder 1">
            <a:extLst>
              <a:ext uri="{FF2B5EF4-FFF2-40B4-BE49-F238E27FC236}">
                <a16:creationId xmlns:a16="http://schemas.microsoft.com/office/drawing/2014/main" id="{81968346-B509-0126-E823-03E32660A688}"/>
              </a:ext>
            </a:extLst>
          </p:cNvPr>
          <p:cNvSpPr>
            <a:spLocks noGrp="1"/>
          </p:cNvSpPr>
          <p:nvPr>
            <p:ph type="sldNum" sz="quarter" idx="12"/>
          </p:nvPr>
        </p:nvSpPr>
        <p:spPr/>
        <p:txBody>
          <a:bodyPr/>
          <a:lstStyle/>
          <a:p>
            <a:fld id="{A65A5C87-DF58-40C8-B092-1DE63DB4547E}" type="slidenum">
              <a:rPr lang="en-US" smtClean="0"/>
              <a:t>8</a:t>
            </a:fld>
            <a:endParaRPr lang="en-US" dirty="0"/>
          </a:p>
        </p:txBody>
      </p:sp>
    </p:spTree>
    <p:extLst>
      <p:ext uri="{BB962C8B-B14F-4D97-AF65-F5344CB8AC3E}">
        <p14:creationId xmlns:p14="http://schemas.microsoft.com/office/powerpoint/2010/main" val="380598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0B77-0C89-C39C-70FA-7F2578545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9D7F6F-567F-61B6-C0C7-300814A297BC}"/>
              </a:ext>
            </a:extLst>
          </p:cNvPr>
          <p:cNvSpPr>
            <a:spLocks noGrp="1"/>
          </p:cNvSpPr>
          <p:nvPr>
            <p:ph type="title"/>
          </p:nvPr>
        </p:nvSpPr>
        <p:spPr/>
        <p:txBody>
          <a:bodyPr>
            <a:normAutofit/>
          </a:bodyPr>
          <a:lstStyle/>
          <a:p>
            <a:r>
              <a:rPr lang="en-US" dirty="0"/>
              <a:t>Steps taken to enrich the resource (2)</a:t>
            </a:r>
          </a:p>
        </p:txBody>
      </p:sp>
      <p:sp>
        <p:nvSpPr>
          <p:cNvPr id="4" name="Content Placeholder 3">
            <a:extLst>
              <a:ext uri="{FF2B5EF4-FFF2-40B4-BE49-F238E27FC236}">
                <a16:creationId xmlns:a16="http://schemas.microsoft.com/office/drawing/2014/main" id="{572BA8CC-4205-79BC-81BF-4479A9C3B500}"/>
              </a:ext>
            </a:extLst>
          </p:cNvPr>
          <p:cNvSpPr>
            <a:spLocks noGrp="1"/>
          </p:cNvSpPr>
          <p:nvPr>
            <p:ph idx="1"/>
          </p:nvPr>
        </p:nvSpPr>
        <p:spPr/>
        <p:txBody>
          <a:bodyPr>
            <a:normAutofit fontScale="85000" lnSpcReduction="20000"/>
          </a:bodyPr>
          <a:lstStyle/>
          <a:p>
            <a:pPr marL="285750" indent="-285750">
              <a:buFont typeface="Arial" panose="020B0604020202020204" pitchFamily="34" charset="0"/>
              <a:buChar char="•"/>
            </a:pPr>
            <a:r>
              <a:rPr lang="en-US" dirty="0"/>
              <a:t>Linked expressions, philosophers, and philosophical branches to external resources (</a:t>
            </a:r>
            <a:r>
              <a:rPr lang="en-US" dirty="0" err="1"/>
              <a:t>Wikidata</a:t>
            </a:r>
            <a:r>
              <a:rPr lang="en-US" dirty="0"/>
              <a:t>).</a:t>
            </a:r>
          </a:p>
          <a:p>
            <a:pPr marL="285750" indent="-285750">
              <a:buFont typeface="Arial" panose="020B0604020202020204" pitchFamily="34" charset="0"/>
              <a:buChar char="•"/>
            </a:pPr>
            <a:r>
              <a:rPr lang="en-US" dirty="0"/>
              <a:t>Created internal links between related expressions (e.g., </a:t>
            </a:r>
            <a:r>
              <a:rPr lang="en-US" i="1" dirty="0"/>
              <a:t>a priori</a:t>
            </a:r>
            <a:r>
              <a:rPr lang="en-US" dirty="0"/>
              <a:t> and </a:t>
            </a:r>
            <a:r>
              <a:rPr lang="en-US" i="1" dirty="0"/>
              <a:t>a posteriori</a:t>
            </a:r>
            <a:r>
              <a:rPr lang="en-US" dirty="0"/>
              <a:t>, </a:t>
            </a:r>
            <a:r>
              <a:rPr lang="en-US" i="1" dirty="0"/>
              <a:t>res cogitans</a:t>
            </a:r>
            <a:r>
              <a:rPr lang="en-US" dirty="0"/>
              <a:t> and </a:t>
            </a:r>
            <a:r>
              <a:rPr lang="en-US" i="1" dirty="0"/>
              <a:t>res extensa</a:t>
            </a:r>
            <a:r>
              <a:rPr lang="en-US" dirty="0"/>
              <a:t>).</a:t>
            </a:r>
          </a:p>
          <a:p>
            <a:pPr marL="285750" indent="-285750">
              <a:buFont typeface="Arial" panose="020B0604020202020204" pitchFamily="34" charset="0"/>
              <a:buChar char="•"/>
            </a:pPr>
            <a:r>
              <a:rPr lang="en-US" dirty="0"/>
              <a:t>Performed grammatical analysis (part of speech, morphological features, dependency relations) following the Universal Dependencies framework.</a:t>
            </a:r>
          </a:p>
          <a:p>
            <a:pPr marL="285750" indent="-285750">
              <a:buFont typeface="Arial" panose="020B0604020202020204" pitchFamily="34" charset="0"/>
              <a:buChar char="•"/>
            </a:pPr>
            <a:r>
              <a:rPr lang="en-US" dirty="0"/>
              <a:t>Linked Latin lemmas to the </a:t>
            </a:r>
            <a:r>
              <a:rPr lang="en-US" dirty="0" err="1"/>
              <a:t>LiLa</a:t>
            </a:r>
            <a:r>
              <a:rPr lang="en-US" dirty="0"/>
              <a:t> “Linking Latin” knowledge base.</a:t>
            </a:r>
          </a:p>
          <a:p>
            <a:pPr marL="285750" indent="-285750">
              <a:buFont typeface="Arial" panose="020B0604020202020204" pitchFamily="34" charset="0"/>
              <a:buChar char="•"/>
            </a:pPr>
            <a:r>
              <a:rPr lang="en-US" dirty="0"/>
              <a:t>Published as linguistic linked data as </a:t>
            </a:r>
            <a:r>
              <a:rPr lang="en-US" dirty="0" err="1"/>
              <a:t>triplestore</a:t>
            </a:r>
            <a:r>
              <a:rPr lang="en-US" dirty="0"/>
              <a:t> in Turtle format</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E3694A13-C614-327A-EB65-9EC0345F3C52}"/>
              </a:ext>
            </a:extLst>
          </p:cNvPr>
          <p:cNvSpPr>
            <a:spLocks noGrp="1"/>
          </p:cNvSpPr>
          <p:nvPr>
            <p:ph type="sldNum" sz="quarter" idx="12"/>
          </p:nvPr>
        </p:nvSpPr>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32022237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2.xml><?xml version="1.0" encoding="utf-8"?>
<ds:datastoreItem xmlns:ds="http://schemas.openxmlformats.org/officeDocument/2006/customXml" ds:itemID="{290D7697-8E53-4EA8-8CBB-9C19575257BF}">
  <ds:schemaRefs>
    <ds:schemaRef ds:uri="http://purl.org/dc/terms/"/>
    <ds:schemaRef ds:uri="71af3243-3dd4-4a8d-8c0d-dd76da1f02a5"/>
    <ds:schemaRef ds:uri="http://schemas.microsoft.com/office/2006/metadata/properties"/>
    <ds:schemaRef ds:uri="http://purl.org/dc/elements/1.1/"/>
    <ds:schemaRef ds:uri="http://schemas.microsoft.com/office/infopath/2007/PartnerControls"/>
    <ds:schemaRef ds:uri="http://schemas.microsoft.com/office/2006/documentManagement/types"/>
    <ds:schemaRef ds:uri="16c05727-aa75-4e4a-9b5f-8a80a1165891"/>
    <ds:schemaRef ds:uri="http://www.w3.org/XML/1998/namespace"/>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c9bfeca-8902-4dc7-9862-34cfbaed67d0}" enabled="1" method="Standard" siteId="{42151053-0193-47aa-9e81-effd81f772cc}" contentBits="0" removed="0"/>
</clbl:labelList>
</file>

<file path=docProps/app.xml><?xml version="1.0" encoding="utf-8"?>
<Properties xmlns="http://schemas.openxmlformats.org/officeDocument/2006/extended-properties" xmlns:vt="http://schemas.openxmlformats.org/officeDocument/2006/docPropsVTypes">
  <Template/>
  <TotalTime>6799</TotalTime>
  <Words>1630</Words>
  <Application>Microsoft Office PowerPoint</Application>
  <PresentationFormat>Widescreen</PresentationFormat>
  <Paragraphs>213</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Avenir Next LT Pro</vt:lpstr>
      <vt:lpstr>Calibri</vt:lpstr>
      <vt:lpstr>Segoe UI</vt:lpstr>
      <vt:lpstr>Times</vt:lpstr>
      <vt:lpstr>AccentBoxVTI</vt:lpstr>
      <vt:lpstr>Linking Latin Philosophical Expressions</vt:lpstr>
      <vt:lpstr>Agenda</vt:lpstr>
      <vt:lpstr>Motivation</vt:lpstr>
      <vt:lpstr>PowerPoint Presentation</vt:lpstr>
      <vt:lpstr>Can this resource be improved?</vt:lpstr>
      <vt:lpstr>Can this resource be improved?</vt:lpstr>
      <vt:lpstr>Methodology</vt:lpstr>
      <vt:lpstr>Steps taken to enrich the resource (1)</vt:lpstr>
      <vt:lpstr>Steps taken to enrich the resource (2)</vt:lpstr>
      <vt:lpstr>Tools used</vt:lpstr>
      <vt:lpstr>Linking to LiLa</vt:lpstr>
      <vt:lpstr>Input data for Turtle file</vt:lpstr>
      <vt:lpstr>PowerPoint Presentation</vt:lpstr>
      <vt:lpstr>PowerPoint Presentation</vt:lpstr>
      <vt:lpstr>POWLA Corpus</vt:lpstr>
      <vt:lpstr>Content Layers</vt:lpstr>
      <vt:lpstr>Syntax</vt:lpstr>
      <vt:lpstr>Syntax</vt:lpstr>
      <vt:lpstr>Ontolex</vt:lpstr>
      <vt:lpstr>Semantics</vt:lpstr>
      <vt:lpstr>Interpretations</vt:lpstr>
      <vt:lpstr>Related concepts</vt:lpstr>
      <vt:lpstr>Results</vt:lpstr>
      <vt:lpstr>Table</vt:lpstr>
      <vt:lpstr>From LiLa to philosophy</vt:lpstr>
      <vt:lpstr>Expressions containing lemma “homo”</vt:lpstr>
      <vt:lpstr>Interpretations of “Summum bonum”</vt:lpstr>
      <vt:lpstr>Translation and definition of “Homo homini lupus”</vt:lpstr>
      <vt:lpstr>Philosophers connected to most expressions</vt:lpstr>
      <vt:lpstr>Expressions connected to Aristotle</vt:lpstr>
      <vt:lpstr>Expressions belonging to “Logic”</vt:lpstr>
      <vt:lpstr>Linked concepts</vt:lpstr>
      <vt:lpstr>Most frequent POS and most frequent nouns</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Giovanna Tonazzo</dc:creator>
  <cp:lastModifiedBy>Giovanna Tonazzo</cp:lastModifiedBy>
  <cp:revision>39</cp:revision>
  <dcterms:created xsi:type="dcterms:W3CDTF">2025-05-13T13:58:10Z</dcterms:created>
  <dcterms:modified xsi:type="dcterms:W3CDTF">2025-05-21T09:57:52Z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